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theme/themeOverride6.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heme/themeOverride8.xml" ContentType="application/vnd.openxmlformats-officedocument.themeOverrid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0.xml" ContentType="application/vnd.openxmlformats-officedocument.drawingml.chart+xml"/>
  <Override PartName="/ppt/theme/themeOverride7.xml" ContentType="application/vnd.openxmlformats-officedocument.themeOverride+xml"/>
  <Override PartName="/ppt/charts/style2.xml" ContentType="application/vnd.ms-office.chartstyle+xml"/>
  <Override PartName="/ppt/charts/colors2.xml" ContentType="application/vnd.ms-office.chartcolorstyle+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9.xml" ContentType="application/vnd.openxmlformats-officedocument.drawingml.char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80" r:id="rId2"/>
  </p:sldMasterIdLst>
  <p:notesMasterIdLst>
    <p:notesMasterId r:id="rId54"/>
  </p:notesMasterIdLst>
  <p:sldIdLst>
    <p:sldId id="662" r:id="rId3"/>
    <p:sldId id="663" r:id="rId4"/>
    <p:sldId id="312" r:id="rId5"/>
    <p:sldId id="677" r:id="rId6"/>
    <p:sldId id="613" r:id="rId7"/>
    <p:sldId id="362" r:id="rId8"/>
    <p:sldId id="363" r:id="rId9"/>
    <p:sldId id="668" r:id="rId10"/>
    <p:sldId id="274" r:id="rId11"/>
    <p:sldId id="665" r:id="rId12"/>
    <p:sldId id="558" r:id="rId13"/>
    <p:sldId id="545" r:id="rId14"/>
    <p:sldId id="666" r:id="rId15"/>
    <p:sldId id="667" r:id="rId16"/>
    <p:sldId id="276" r:id="rId17"/>
    <p:sldId id="627" r:id="rId18"/>
    <p:sldId id="360" r:id="rId19"/>
    <p:sldId id="669" r:id="rId20"/>
    <p:sldId id="631" r:id="rId21"/>
    <p:sldId id="632" r:id="rId22"/>
    <p:sldId id="670" r:id="rId23"/>
    <p:sldId id="361" r:id="rId24"/>
    <p:sldId id="673" r:id="rId25"/>
    <p:sldId id="671" r:id="rId26"/>
    <p:sldId id="635" r:id="rId27"/>
    <p:sldId id="672" r:id="rId28"/>
    <p:sldId id="657" r:id="rId29"/>
    <p:sldId id="658" r:id="rId30"/>
    <p:sldId id="637" r:id="rId31"/>
    <p:sldId id="638" r:id="rId32"/>
    <p:sldId id="659" r:id="rId33"/>
    <p:sldId id="644" r:id="rId34"/>
    <p:sldId id="645" r:id="rId35"/>
    <p:sldId id="649" r:id="rId36"/>
    <p:sldId id="650" r:id="rId37"/>
    <p:sldId id="648" r:id="rId38"/>
    <p:sldId id="646" r:id="rId39"/>
    <p:sldId id="647" r:id="rId40"/>
    <p:sldId id="651" r:id="rId41"/>
    <p:sldId id="652" r:id="rId42"/>
    <p:sldId id="653" r:id="rId43"/>
    <p:sldId id="660" r:id="rId44"/>
    <p:sldId id="661" r:id="rId45"/>
    <p:sldId id="656" r:id="rId46"/>
    <p:sldId id="655" r:id="rId47"/>
    <p:sldId id="674" r:id="rId48"/>
    <p:sldId id="675" r:id="rId49"/>
    <p:sldId id="676" r:id="rId50"/>
    <p:sldId id="640" r:id="rId51"/>
    <p:sldId id="641" r:id="rId52"/>
    <p:sldId id="64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549" autoAdjust="0"/>
  </p:normalViewPr>
  <p:slideViewPr>
    <p:cSldViewPr snapToGrid="0">
      <p:cViewPr varScale="1">
        <p:scale>
          <a:sx n="67" d="100"/>
          <a:sy n="67" d="100"/>
        </p:scale>
        <p:origin x="48" y="2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Data%20Indicators\Arrests\Arrests_WORKING-10.18.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Data%20Indicators\Detention\2015-2019_QRS_Report-9.23.20.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lsi7.lsi.ku.edu\Groups\KUWG\Projects%20Current\KDOC-Comm%20Engagement\12.%20Community-Level%20Indicators\Crawford\Data_Indicators\RJA\Angie\FY%2011-FY%2016-7.29.21_ANALYSES.xlsx" TargetMode="External"/><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3" Type="http://schemas.openxmlformats.org/officeDocument/2006/relationships/oleObject" Target="file:///\\lsi7.lsi.ku.edu\Groups\KUWG\Projects%20Current\KDOC-Comm%20Engagement\12.%20Community-Level%20Indicators\Crawford\Data_Indicators\RJA\Angie\JCAB_Reports\JCAB_Report_ANALYSES.xlsx" TargetMode="External"/><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lsi7.lsi.ku.edu\Groups\KUWG\Projects%20Current\KDOC-Comm%20Engagement\12.%20Community-Level%20Indicators\Crawford\Data_Indicators\RJA\Angie\FY%2011-FY%2016-7.29.21_ANALYSES.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2" Type="http://schemas.openxmlformats.org/officeDocument/2006/relationships/oleObject" Target="file:///\\lsi7.lsi.ku.edu\Groups\KUWG\Projects%20Current\KDOC-Comm%20Engagement\12.%20Community-Level%20Indicators\Crawford\Data_Indicators\KDOC_Matrix_Data\DMC_Matrix_Analyses-7.30.21.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file:///\\lsi7.lsi.ku.edu\Groups\KUWG\Projects%20Current\KDOC-Comm%20Engagement\12.%20Community-Level%20Indicators\Crawford\Data_Indicators\KDOC_Matrix_Data\DMC_Matrix_Analyses-7.30.21.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7.3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000"/>
            </a:pPr>
            <a:r>
              <a:rPr lang="en-US" sz="2000" dirty="0"/>
              <a:t>Arrest Rate by Race/Ethnicity &amp; Gender</a:t>
            </a:r>
          </a:p>
        </c:rich>
      </c:tx>
      <c:layout>
        <c:manualLayout>
          <c:xMode val="edge"/>
          <c:yMode val="edge"/>
          <c:x val="0.15948910698127652"/>
          <c:y val="4.1566126552490736E-2"/>
        </c:manualLayout>
      </c:layout>
      <c:overlay val="0"/>
      <c:spPr>
        <a:noFill/>
        <a:ln>
          <a:noFill/>
        </a:ln>
        <a:effectLst/>
      </c:spPr>
    </c:title>
    <c:autoTitleDeleted val="0"/>
    <c:plotArea>
      <c:layout>
        <c:manualLayout>
          <c:layoutTarget val="inner"/>
          <c:xMode val="edge"/>
          <c:yMode val="edge"/>
          <c:x val="6.5080610622387847E-2"/>
          <c:y val="0.10061607390511801"/>
          <c:w val="0.74113883733637897"/>
          <c:h val="0.76419650407959172"/>
        </c:manualLayout>
      </c:layout>
      <c:barChart>
        <c:barDir val="col"/>
        <c:grouping val="clustered"/>
        <c:varyColors val="0"/>
        <c:ser>
          <c:idx val="0"/>
          <c:order val="0"/>
          <c:tx>
            <c:strRef>
              <c:f>'Modified Year'!$Z$20</c:f>
              <c:strCache>
                <c:ptCount val="1"/>
                <c:pt idx="0">
                  <c:v>Black Male</c:v>
                </c:pt>
              </c:strCache>
            </c:strRef>
          </c:tx>
          <c:spPr>
            <a:solidFill>
              <a:schemeClr val="accent2"/>
            </a:solidFill>
            <a:ln>
              <a:noFill/>
            </a:ln>
            <a:effectLst/>
          </c:spPr>
          <c:invertIfNegative val="0"/>
          <c:cat>
            <c:strRef>
              <c:f>'Modified Year'!$AA$18:$AC$19</c:f>
              <c:strCache>
                <c:ptCount val="3"/>
                <c:pt idx="0">
                  <c:v>2016-2017</c:v>
                </c:pt>
                <c:pt idx="1">
                  <c:v>2017-2018</c:v>
                </c:pt>
                <c:pt idx="2">
                  <c:v>2018-2019</c:v>
                </c:pt>
              </c:strCache>
            </c:strRef>
          </c:cat>
          <c:val>
            <c:numRef>
              <c:f>'Modified Year'!$AA$20:$AC$20</c:f>
              <c:numCache>
                <c:formatCode>General</c:formatCode>
                <c:ptCount val="3"/>
                <c:pt idx="0">
                  <c:v>63.388398002305031</c:v>
                </c:pt>
                <c:pt idx="1">
                  <c:v>74.145217057241638</c:v>
                </c:pt>
                <c:pt idx="2">
                  <c:v>65.693430656934311</c:v>
                </c:pt>
              </c:numCache>
            </c:numRef>
          </c:val>
          <c:extLst>
            <c:ext xmlns:c16="http://schemas.microsoft.com/office/drawing/2014/chart" uri="{C3380CC4-5D6E-409C-BE32-E72D297353CC}">
              <c16:uniqueId val="{00000000-6DA3-442D-A5FD-0C4A41F3DFAE}"/>
            </c:ext>
          </c:extLst>
        </c:ser>
        <c:ser>
          <c:idx val="1"/>
          <c:order val="1"/>
          <c:tx>
            <c:strRef>
              <c:f>'Modified Year'!$Z$21</c:f>
              <c:strCache>
                <c:ptCount val="1"/>
                <c:pt idx="0">
                  <c:v>Black Female</c:v>
                </c:pt>
              </c:strCache>
            </c:strRef>
          </c:tx>
          <c:spPr>
            <a:solidFill>
              <a:schemeClr val="accent2">
                <a:alpha val="60000"/>
              </a:schemeClr>
            </a:solidFill>
            <a:ln>
              <a:noFill/>
            </a:ln>
            <a:effectLst/>
          </c:spPr>
          <c:invertIfNegative val="0"/>
          <c:cat>
            <c:strRef>
              <c:f>'Modified Year'!$AA$18:$AC$19</c:f>
              <c:strCache>
                <c:ptCount val="3"/>
                <c:pt idx="0">
                  <c:v>2016-2017</c:v>
                </c:pt>
                <c:pt idx="1">
                  <c:v>2017-2018</c:v>
                </c:pt>
                <c:pt idx="2">
                  <c:v>2018-2019</c:v>
                </c:pt>
              </c:strCache>
            </c:strRef>
          </c:cat>
          <c:val>
            <c:numRef>
              <c:f>'Modified Year'!$AA$21:$AC$21</c:f>
              <c:numCache>
                <c:formatCode>General</c:formatCode>
                <c:ptCount val="3"/>
                <c:pt idx="0">
                  <c:v>51.181102362204726</c:v>
                </c:pt>
                <c:pt idx="1">
                  <c:v>59.84251968503937</c:v>
                </c:pt>
                <c:pt idx="2">
                  <c:v>56.69291338582677</c:v>
                </c:pt>
              </c:numCache>
            </c:numRef>
          </c:val>
          <c:extLst>
            <c:ext xmlns:c16="http://schemas.microsoft.com/office/drawing/2014/chart" uri="{C3380CC4-5D6E-409C-BE32-E72D297353CC}">
              <c16:uniqueId val="{00000001-6DA3-442D-A5FD-0C4A41F3DFAE}"/>
            </c:ext>
          </c:extLst>
        </c:ser>
        <c:ser>
          <c:idx val="2"/>
          <c:order val="2"/>
          <c:tx>
            <c:strRef>
              <c:f>'Modified Year'!$Z$22</c:f>
              <c:strCache>
                <c:ptCount val="1"/>
                <c:pt idx="0">
                  <c:v>Hispanic Male</c:v>
                </c:pt>
              </c:strCache>
            </c:strRef>
          </c:tx>
          <c:spPr>
            <a:solidFill>
              <a:schemeClr val="accent3"/>
            </a:solidFill>
            <a:ln>
              <a:noFill/>
            </a:ln>
            <a:effectLst/>
          </c:spPr>
          <c:invertIfNegative val="0"/>
          <c:cat>
            <c:strRef>
              <c:f>'Modified Year'!$AA$18:$AC$19</c:f>
              <c:strCache>
                <c:ptCount val="3"/>
                <c:pt idx="0">
                  <c:v>2016-2017</c:v>
                </c:pt>
                <c:pt idx="1">
                  <c:v>2017-2018</c:v>
                </c:pt>
                <c:pt idx="2">
                  <c:v>2018-2019</c:v>
                </c:pt>
              </c:strCache>
            </c:strRef>
          </c:cat>
          <c:val>
            <c:numRef>
              <c:f>'Modified Year'!$AA$22:$AC$22</c:f>
              <c:numCache>
                <c:formatCode>General</c:formatCode>
                <c:ptCount val="3"/>
                <c:pt idx="0">
                  <c:v>30.012300123001229</c:v>
                </c:pt>
                <c:pt idx="1">
                  <c:v>34.686346863468636</c:v>
                </c:pt>
                <c:pt idx="2">
                  <c:v>40.344403444034441</c:v>
                </c:pt>
              </c:numCache>
            </c:numRef>
          </c:val>
          <c:extLst>
            <c:ext xmlns:c16="http://schemas.microsoft.com/office/drawing/2014/chart" uri="{C3380CC4-5D6E-409C-BE32-E72D297353CC}">
              <c16:uniqueId val="{00000002-6DA3-442D-A5FD-0C4A41F3DFAE}"/>
            </c:ext>
          </c:extLst>
        </c:ser>
        <c:ser>
          <c:idx val="3"/>
          <c:order val="3"/>
          <c:tx>
            <c:strRef>
              <c:f>'Modified Year'!$Z$23</c:f>
              <c:strCache>
                <c:ptCount val="1"/>
                <c:pt idx="0">
                  <c:v>Hispanic Female</c:v>
                </c:pt>
              </c:strCache>
            </c:strRef>
          </c:tx>
          <c:spPr>
            <a:solidFill>
              <a:schemeClr val="accent3">
                <a:alpha val="60000"/>
              </a:schemeClr>
            </a:solidFill>
            <a:ln>
              <a:noFill/>
            </a:ln>
            <a:effectLst/>
          </c:spPr>
          <c:invertIfNegative val="0"/>
          <c:cat>
            <c:strRef>
              <c:f>'Modified Year'!$AA$18:$AC$19</c:f>
              <c:strCache>
                <c:ptCount val="3"/>
                <c:pt idx="0">
                  <c:v>2016-2017</c:v>
                </c:pt>
                <c:pt idx="1">
                  <c:v>2017-2018</c:v>
                </c:pt>
                <c:pt idx="2">
                  <c:v>2018-2019</c:v>
                </c:pt>
              </c:strCache>
            </c:strRef>
          </c:cat>
          <c:val>
            <c:numRef>
              <c:f>'Modified Year'!$AA$23:$AC$23</c:f>
              <c:numCache>
                <c:formatCode>General</c:formatCode>
                <c:ptCount val="3"/>
                <c:pt idx="0">
                  <c:v>21.895861148197596</c:v>
                </c:pt>
                <c:pt idx="1">
                  <c:v>18.424566088117487</c:v>
                </c:pt>
                <c:pt idx="2">
                  <c:v>23.230974632843793</c:v>
                </c:pt>
              </c:numCache>
            </c:numRef>
          </c:val>
          <c:extLst>
            <c:ext xmlns:c16="http://schemas.microsoft.com/office/drawing/2014/chart" uri="{C3380CC4-5D6E-409C-BE32-E72D297353CC}">
              <c16:uniqueId val="{00000003-6DA3-442D-A5FD-0C4A41F3DFAE}"/>
            </c:ext>
          </c:extLst>
        </c:ser>
        <c:ser>
          <c:idx val="4"/>
          <c:order val="4"/>
          <c:tx>
            <c:strRef>
              <c:f>'Modified Year'!$Z$24</c:f>
              <c:strCache>
                <c:ptCount val="1"/>
                <c:pt idx="0">
                  <c:v>NH White Male</c:v>
                </c:pt>
              </c:strCache>
            </c:strRef>
          </c:tx>
          <c:spPr>
            <a:solidFill>
              <a:schemeClr val="accent4"/>
            </a:solidFill>
            <a:ln>
              <a:noFill/>
            </a:ln>
            <a:effectLst/>
          </c:spPr>
          <c:invertIfNegative val="0"/>
          <c:cat>
            <c:strRef>
              <c:f>'Modified Year'!$AA$18:$AC$19</c:f>
              <c:strCache>
                <c:ptCount val="3"/>
                <c:pt idx="0">
                  <c:v>2016-2017</c:v>
                </c:pt>
                <c:pt idx="1">
                  <c:v>2017-2018</c:v>
                </c:pt>
                <c:pt idx="2">
                  <c:v>2018-2019</c:v>
                </c:pt>
              </c:strCache>
            </c:strRef>
          </c:cat>
          <c:val>
            <c:numRef>
              <c:f>'Modified Year'!$AA$24:$AC$24</c:f>
              <c:numCache>
                <c:formatCode>General</c:formatCode>
                <c:ptCount val="3"/>
                <c:pt idx="0">
                  <c:v>34.144569560479475</c:v>
                </c:pt>
                <c:pt idx="1">
                  <c:v>41.772611696331275</c:v>
                </c:pt>
                <c:pt idx="2">
                  <c:v>54.849255357791499</c:v>
                </c:pt>
              </c:numCache>
            </c:numRef>
          </c:val>
          <c:extLst>
            <c:ext xmlns:c16="http://schemas.microsoft.com/office/drawing/2014/chart" uri="{C3380CC4-5D6E-409C-BE32-E72D297353CC}">
              <c16:uniqueId val="{00000004-6DA3-442D-A5FD-0C4A41F3DFAE}"/>
            </c:ext>
          </c:extLst>
        </c:ser>
        <c:ser>
          <c:idx val="5"/>
          <c:order val="5"/>
          <c:tx>
            <c:strRef>
              <c:f>'Modified Year'!$Z$25</c:f>
              <c:strCache>
                <c:ptCount val="1"/>
                <c:pt idx="0">
                  <c:v>NH White Female</c:v>
                </c:pt>
              </c:strCache>
            </c:strRef>
          </c:tx>
          <c:spPr>
            <a:solidFill>
              <a:schemeClr val="accent4">
                <a:alpha val="60000"/>
              </a:schemeClr>
            </a:solidFill>
            <a:ln>
              <a:noFill/>
            </a:ln>
            <a:effectLst/>
          </c:spPr>
          <c:invertIfNegative val="0"/>
          <c:cat>
            <c:strRef>
              <c:f>'Modified Year'!$AA$18:$AC$19</c:f>
              <c:strCache>
                <c:ptCount val="3"/>
                <c:pt idx="0">
                  <c:v>2016-2017</c:v>
                </c:pt>
                <c:pt idx="1">
                  <c:v>2017-2018</c:v>
                </c:pt>
                <c:pt idx="2">
                  <c:v>2018-2019</c:v>
                </c:pt>
              </c:strCache>
            </c:strRef>
          </c:cat>
          <c:val>
            <c:numRef>
              <c:f>'Modified Year'!$AA$25:$AC$25</c:f>
              <c:numCache>
                <c:formatCode>General</c:formatCode>
                <c:ptCount val="3"/>
                <c:pt idx="0">
                  <c:v>28.582034149962883</c:v>
                </c:pt>
                <c:pt idx="1">
                  <c:v>26.35486265775798</c:v>
                </c:pt>
                <c:pt idx="2">
                  <c:v>33.4075723830735</c:v>
                </c:pt>
              </c:numCache>
            </c:numRef>
          </c:val>
          <c:extLst>
            <c:ext xmlns:c16="http://schemas.microsoft.com/office/drawing/2014/chart" uri="{C3380CC4-5D6E-409C-BE32-E72D297353CC}">
              <c16:uniqueId val="{00000005-6DA3-442D-A5FD-0C4A41F3DFAE}"/>
            </c:ext>
          </c:extLst>
        </c:ser>
        <c:dLbls>
          <c:showLegendKey val="0"/>
          <c:showVal val="0"/>
          <c:showCatName val="0"/>
          <c:showSerName val="0"/>
          <c:showPercent val="0"/>
          <c:showBubbleSize val="0"/>
        </c:dLbls>
        <c:gapWidth val="219"/>
        <c:overlap val="-27"/>
        <c:axId val="527800416"/>
        <c:axId val="745633184"/>
      </c:barChart>
      <c:catAx>
        <c:axId val="527800416"/>
        <c:scaling>
          <c:orientation val="minMax"/>
        </c:scaling>
        <c:delete val="0"/>
        <c:axPos val="b"/>
        <c:title>
          <c:tx>
            <c:rich>
              <a:bodyPr rot="0" vert="horz"/>
              <a:lstStyle/>
              <a:p>
                <a:pPr>
                  <a:defRPr/>
                </a:pPr>
                <a:r>
                  <a:rPr lang="en-US"/>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745633184"/>
        <c:crosses val="autoZero"/>
        <c:auto val="1"/>
        <c:lblAlgn val="ctr"/>
        <c:lblOffset val="100"/>
        <c:noMultiLvlLbl val="0"/>
      </c:catAx>
      <c:valAx>
        <c:axId val="745633184"/>
        <c:scaling>
          <c:orientation val="minMax"/>
        </c:scaling>
        <c:delete val="0"/>
        <c:axPos val="l"/>
        <c:title>
          <c:tx>
            <c:rich>
              <a:bodyPr rot="-5400000" vert="horz"/>
              <a:lstStyle/>
              <a:p>
                <a:pPr>
                  <a:defRPr/>
                </a:pPr>
                <a:r>
                  <a:rPr lang="en-US"/>
                  <a:t>Rate of Arrest per 1000 Youth</a:t>
                </a:r>
              </a:p>
            </c:rich>
          </c:tx>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vert="horz"/>
          <a:lstStyle/>
          <a:p>
            <a:pPr>
              <a:defRPr/>
            </a:pPr>
            <a:endParaRPr lang="en-US"/>
          </a:p>
        </c:txPr>
        <c:crossAx val="527800416"/>
        <c:crosses val="autoZero"/>
        <c:crossBetween val="between"/>
      </c:valAx>
      <c:spPr>
        <a:ln>
          <a:solidFill>
            <a:schemeClr val="tx1"/>
          </a:solidFill>
        </a:ln>
      </c:spPr>
    </c:plotArea>
    <c:legend>
      <c:legendPos val="r"/>
      <c:layout>
        <c:manualLayout>
          <c:xMode val="edge"/>
          <c:yMode val="edge"/>
          <c:x val="0.77513500740879304"/>
          <c:y val="0.24597024217989905"/>
          <c:w val="0.22486499259120693"/>
          <c:h val="0.46336701396281504"/>
        </c:manualLayout>
      </c:layout>
      <c:overlay val="0"/>
      <c:spPr>
        <a:noFill/>
        <a:ln>
          <a:noFill/>
        </a:ln>
        <a:effectLst/>
      </c:spPr>
      <c:txPr>
        <a:bodyPr rot="0" vert="horz"/>
        <a:lstStyle/>
        <a:p>
          <a:pPr>
            <a:defRPr/>
          </a:pPr>
          <a:endParaRPr lang="en-US"/>
        </a:p>
      </c:txPr>
    </c:legend>
    <c:plotVisOnly val="1"/>
    <c:dispBlanksAs val="gap"/>
    <c:showDLblsOverMax val="0"/>
    <c:extLst/>
  </c:chart>
  <c:spPr>
    <a:noFill/>
    <a:ln w="9525" cap="flat" cmpd="sng" algn="ctr">
      <a:noFill/>
      <a:round/>
    </a:ln>
    <a:effectLst/>
  </c:spPr>
  <c:txPr>
    <a:bodyPr/>
    <a:lstStyle/>
    <a:p>
      <a:pPr>
        <a:defRPr sz="1100">
          <a:solidFill>
            <a:schemeClr val="tx1"/>
          </a:solidFill>
          <a:latin typeface="Quire Sans" panose="020B0502040400020003" pitchFamily="34" charset="0"/>
          <a:cs typeface="Quire Sans" panose="020B0502040400020003"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sz="1800" b="1" i="0" baseline="0" dirty="0">
                <a:effectLst/>
              </a:rPr>
              <a:t>Relative Diversion Rate- JD 11</a:t>
            </a:r>
            <a:endParaRPr lang="en-US" dirty="0">
              <a:effectLst/>
            </a:endParaRPr>
          </a:p>
        </c:rich>
      </c:tx>
      <c:overlay val="0"/>
      <c:spPr>
        <a:noFill/>
        <a:ln>
          <a:noFill/>
        </a:ln>
        <a:effectLst/>
      </c:spPr>
    </c:title>
    <c:autoTitleDeleted val="0"/>
    <c:plotArea>
      <c:layout/>
      <c:barChart>
        <c:barDir val="col"/>
        <c:grouping val="clustered"/>
        <c:varyColors val="0"/>
        <c:ser>
          <c:idx val="0"/>
          <c:order val="0"/>
          <c:tx>
            <c:strRef>
              <c:f>Cases_Diverted!$D$37</c:f>
              <c:strCache>
                <c:ptCount val="1"/>
                <c:pt idx="0">
                  <c:v>JD 11 2015-2017</c:v>
                </c:pt>
              </c:strCache>
            </c:strRef>
          </c:tx>
          <c:spPr>
            <a:solidFill>
              <a:schemeClr val="accent6"/>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Cases_Diverted!$C$38:$C$44</c:f>
              <c:strCache>
                <c:ptCount val="7"/>
                <c:pt idx="0">
                  <c:v>AA/Black</c:v>
                </c:pt>
                <c:pt idx="1">
                  <c:v>Asian</c:v>
                </c:pt>
                <c:pt idx="2">
                  <c:v>Am In/Al Nat</c:v>
                </c:pt>
                <c:pt idx="3">
                  <c:v>Hisp/Lat</c:v>
                </c:pt>
                <c:pt idx="4">
                  <c:v>Nat Haw/PI</c:v>
                </c:pt>
                <c:pt idx="5">
                  <c:v>White</c:v>
                </c:pt>
                <c:pt idx="6">
                  <c:v>Non-White</c:v>
                </c:pt>
              </c:strCache>
            </c:strRef>
          </c:cat>
          <c:val>
            <c:numRef>
              <c:f>Cases_Diverted!$D$38:$D$44</c:f>
              <c:numCache>
                <c:formatCode>General</c:formatCode>
                <c:ptCount val="7"/>
                <c:pt idx="0">
                  <c:v>0.71</c:v>
                </c:pt>
                <c:pt idx="3">
                  <c:v>1.02</c:v>
                </c:pt>
                <c:pt idx="5">
                  <c:v>1</c:v>
                </c:pt>
                <c:pt idx="6">
                  <c:v>0.75</c:v>
                </c:pt>
              </c:numCache>
            </c:numRef>
          </c:val>
          <c:extLst>
            <c:ext xmlns:c16="http://schemas.microsoft.com/office/drawing/2014/chart" uri="{C3380CC4-5D6E-409C-BE32-E72D297353CC}">
              <c16:uniqueId val="{00000000-2231-41CB-AEFB-7CD533D1D0B9}"/>
            </c:ext>
          </c:extLst>
        </c:ser>
        <c:ser>
          <c:idx val="1"/>
          <c:order val="1"/>
          <c:tx>
            <c:strRef>
              <c:f>Cases_Diverted!$E$37</c:f>
              <c:strCache>
                <c:ptCount val="1"/>
                <c:pt idx="0">
                  <c:v>JD 11 2018-2020</c:v>
                </c:pt>
              </c:strCache>
            </c:strRef>
          </c:tx>
          <c:spPr>
            <a:solidFill>
              <a:schemeClr val="accent5"/>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Cases_Diverted!$C$38:$C$44</c:f>
              <c:strCache>
                <c:ptCount val="7"/>
                <c:pt idx="0">
                  <c:v>AA/Black</c:v>
                </c:pt>
                <c:pt idx="1">
                  <c:v>Asian</c:v>
                </c:pt>
                <c:pt idx="2">
                  <c:v>Am In/Al Nat</c:v>
                </c:pt>
                <c:pt idx="3">
                  <c:v>Hisp/Lat</c:v>
                </c:pt>
                <c:pt idx="4">
                  <c:v>Nat Haw/PI</c:v>
                </c:pt>
                <c:pt idx="5">
                  <c:v>White</c:v>
                </c:pt>
                <c:pt idx="6">
                  <c:v>Non-White</c:v>
                </c:pt>
              </c:strCache>
            </c:strRef>
          </c:cat>
          <c:val>
            <c:numRef>
              <c:f>Cases_Diverted!$E$38:$E$44</c:f>
              <c:numCache>
                <c:formatCode>General</c:formatCode>
                <c:ptCount val="7"/>
                <c:pt idx="0">
                  <c:v>0.85</c:v>
                </c:pt>
                <c:pt idx="2">
                  <c:v>0.55000000000000004</c:v>
                </c:pt>
                <c:pt idx="3">
                  <c:v>0.37</c:v>
                </c:pt>
                <c:pt idx="5">
                  <c:v>1</c:v>
                </c:pt>
                <c:pt idx="6">
                  <c:v>0.79</c:v>
                </c:pt>
              </c:numCache>
            </c:numRef>
          </c:val>
          <c:extLst>
            <c:ext xmlns:c16="http://schemas.microsoft.com/office/drawing/2014/chart" uri="{C3380CC4-5D6E-409C-BE32-E72D297353CC}">
              <c16:uniqueId val="{00000001-2231-41CB-AEFB-7CD533D1D0B9}"/>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sz="1800" b="1" i="0" baseline="0" dirty="0">
                <a:effectLst/>
              </a:rPr>
              <a:t>Relative Diversion Rate- JD 11 &amp; KS</a:t>
            </a:r>
            <a:endParaRPr lang="en-US" dirty="0">
              <a:effectLst/>
            </a:endParaRPr>
          </a:p>
        </c:rich>
      </c:tx>
      <c:overlay val="0"/>
      <c:spPr>
        <a:noFill/>
        <a:ln>
          <a:noFill/>
        </a:ln>
        <a:effectLst/>
      </c:spPr>
    </c:title>
    <c:autoTitleDeleted val="0"/>
    <c:plotArea>
      <c:layout/>
      <c:barChart>
        <c:barDir val="col"/>
        <c:grouping val="clustered"/>
        <c:varyColors val="0"/>
        <c:ser>
          <c:idx val="0"/>
          <c:order val="0"/>
          <c:tx>
            <c:strRef>
              <c:f>Cases_Diverted!$E$37</c:f>
              <c:strCache>
                <c:ptCount val="1"/>
                <c:pt idx="0">
                  <c:v>JD 11 2018-2020</c:v>
                </c:pt>
              </c:strCache>
            </c:strRef>
          </c:tx>
          <c:spPr>
            <a:solidFill>
              <a:schemeClr val="accent5"/>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Cases_Diverted!$C$38:$C$44</c:f>
              <c:strCache>
                <c:ptCount val="7"/>
                <c:pt idx="0">
                  <c:v>AA/Black</c:v>
                </c:pt>
                <c:pt idx="1">
                  <c:v>Asian</c:v>
                </c:pt>
                <c:pt idx="2">
                  <c:v>Am In/Al Nat</c:v>
                </c:pt>
                <c:pt idx="3">
                  <c:v>Hisp/Lat</c:v>
                </c:pt>
                <c:pt idx="4">
                  <c:v>Nat Haw/PI</c:v>
                </c:pt>
                <c:pt idx="5">
                  <c:v>White</c:v>
                </c:pt>
                <c:pt idx="6">
                  <c:v>Non-White</c:v>
                </c:pt>
              </c:strCache>
            </c:strRef>
          </c:cat>
          <c:val>
            <c:numRef>
              <c:f>Cases_Diverted!$E$38:$E$44</c:f>
              <c:numCache>
                <c:formatCode>General</c:formatCode>
                <c:ptCount val="7"/>
                <c:pt idx="0">
                  <c:v>0.85</c:v>
                </c:pt>
                <c:pt idx="2">
                  <c:v>0.55000000000000004</c:v>
                </c:pt>
                <c:pt idx="3">
                  <c:v>0.37</c:v>
                </c:pt>
                <c:pt idx="5">
                  <c:v>1</c:v>
                </c:pt>
                <c:pt idx="6">
                  <c:v>0.79</c:v>
                </c:pt>
              </c:numCache>
            </c:numRef>
          </c:val>
          <c:extLst>
            <c:ext xmlns:c16="http://schemas.microsoft.com/office/drawing/2014/chart" uri="{C3380CC4-5D6E-409C-BE32-E72D297353CC}">
              <c16:uniqueId val="{00000000-FED6-410A-AC85-A64937F6AC31}"/>
            </c:ext>
          </c:extLst>
        </c:ser>
        <c:ser>
          <c:idx val="1"/>
          <c:order val="1"/>
          <c:tx>
            <c:strRef>
              <c:f>Cases_Diverted!$F$37</c:f>
              <c:strCache>
                <c:ptCount val="1"/>
                <c:pt idx="0">
                  <c:v>KS 2018-2020</c:v>
                </c:pt>
              </c:strCache>
            </c:strRef>
          </c:tx>
          <c:spPr>
            <a:solidFill>
              <a:schemeClr val="accent4"/>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Cases_Diverted!$C$38:$C$44</c:f>
              <c:strCache>
                <c:ptCount val="7"/>
                <c:pt idx="0">
                  <c:v>AA/Black</c:v>
                </c:pt>
                <c:pt idx="1">
                  <c:v>Asian</c:v>
                </c:pt>
                <c:pt idx="2">
                  <c:v>Am In/Al Nat</c:v>
                </c:pt>
                <c:pt idx="3">
                  <c:v>Hisp/Lat</c:v>
                </c:pt>
                <c:pt idx="4">
                  <c:v>Nat Haw/PI</c:v>
                </c:pt>
                <c:pt idx="5">
                  <c:v>White</c:v>
                </c:pt>
                <c:pt idx="6">
                  <c:v>Non-White</c:v>
                </c:pt>
              </c:strCache>
            </c:strRef>
          </c:cat>
          <c:val>
            <c:numRef>
              <c:f>Cases_Diverted!$F$38:$F$44</c:f>
              <c:numCache>
                <c:formatCode>General</c:formatCode>
                <c:ptCount val="7"/>
                <c:pt idx="0">
                  <c:v>0.95</c:v>
                </c:pt>
                <c:pt idx="1">
                  <c:v>1.51</c:v>
                </c:pt>
                <c:pt idx="2">
                  <c:v>0.64</c:v>
                </c:pt>
                <c:pt idx="3">
                  <c:v>0.93</c:v>
                </c:pt>
                <c:pt idx="4">
                  <c:v>2.1800000000000002</c:v>
                </c:pt>
                <c:pt idx="5">
                  <c:v>1</c:v>
                </c:pt>
                <c:pt idx="6">
                  <c:v>0.95</c:v>
                </c:pt>
              </c:numCache>
            </c:numRef>
          </c:val>
          <c:extLst>
            <c:ext xmlns:c16="http://schemas.microsoft.com/office/drawing/2014/chart" uri="{C3380CC4-5D6E-409C-BE32-E72D297353CC}">
              <c16:uniqueId val="{00000001-FED6-410A-AC85-A64937F6AC31}"/>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Relative Detention</a:t>
            </a:r>
            <a:r>
              <a:rPr lang="en-US" baseline="0" dirty="0"/>
              <a:t> Rate- JD 11</a:t>
            </a:r>
            <a:endParaRPr lang="en-US" dirty="0"/>
          </a:p>
        </c:rich>
      </c:tx>
      <c:overlay val="0"/>
      <c:spPr>
        <a:noFill/>
        <a:ln>
          <a:noFill/>
        </a:ln>
        <a:effectLst/>
      </c:spPr>
    </c:title>
    <c:autoTitleDeleted val="0"/>
    <c:plotArea>
      <c:layout/>
      <c:barChart>
        <c:barDir val="col"/>
        <c:grouping val="clustered"/>
        <c:varyColors val="0"/>
        <c:ser>
          <c:idx val="0"/>
          <c:order val="0"/>
          <c:tx>
            <c:strRef>
              <c:f>Secure_Detention!$C$40</c:f>
              <c:strCache>
                <c:ptCount val="1"/>
                <c:pt idx="0">
                  <c:v>JD 11 2015-2017</c:v>
                </c:pt>
              </c:strCache>
            </c:strRef>
          </c:tx>
          <c:spPr>
            <a:solidFill>
              <a:schemeClr val="accent6"/>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Secure_Detention!$B$41:$B$47</c:f>
              <c:strCache>
                <c:ptCount val="7"/>
                <c:pt idx="0">
                  <c:v>AA/Black</c:v>
                </c:pt>
                <c:pt idx="1">
                  <c:v>Asian</c:v>
                </c:pt>
                <c:pt idx="2">
                  <c:v>Am In/Al Nat</c:v>
                </c:pt>
                <c:pt idx="3">
                  <c:v>Hisp/Lat</c:v>
                </c:pt>
                <c:pt idx="4">
                  <c:v>Nat Haw/PI</c:v>
                </c:pt>
                <c:pt idx="5">
                  <c:v>White</c:v>
                </c:pt>
                <c:pt idx="6">
                  <c:v>Non-White</c:v>
                </c:pt>
              </c:strCache>
            </c:strRef>
          </c:cat>
          <c:val>
            <c:numRef>
              <c:f>Secure_Detention!$C$41:$C$47</c:f>
              <c:numCache>
                <c:formatCode>General</c:formatCode>
                <c:ptCount val="7"/>
                <c:pt idx="0">
                  <c:v>1.54</c:v>
                </c:pt>
                <c:pt idx="2">
                  <c:v>1.07</c:v>
                </c:pt>
                <c:pt idx="3">
                  <c:v>3.21</c:v>
                </c:pt>
                <c:pt idx="5">
                  <c:v>1</c:v>
                </c:pt>
                <c:pt idx="6">
                  <c:v>1.85</c:v>
                </c:pt>
              </c:numCache>
            </c:numRef>
          </c:val>
          <c:extLst>
            <c:ext xmlns:c16="http://schemas.microsoft.com/office/drawing/2014/chart" uri="{C3380CC4-5D6E-409C-BE32-E72D297353CC}">
              <c16:uniqueId val="{00000000-9BD5-40A3-B4AF-E22834871C50}"/>
            </c:ext>
          </c:extLst>
        </c:ser>
        <c:ser>
          <c:idx val="1"/>
          <c:order val="1"/>
          <c:tx>
            <c:strRef>
              <c:f>Secure_Detention!$D$40</c:f>
              <c:strCache>
                <c:ptCount val="1"/>
                <c:pt idx="0">
                  <c:v>JD 11 2018-2020</c:v>
                </c:pt>
              </c:strCache>
            </c:strRef>
          </c:tx>
          <c:spPr>
            <a:solidFill>
              <a:schemeClr val="accent5"/>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Secure_Detention!$B$41:$B$47</c:f>
              <c:strCache>
                <c:ptCount val="7"/>
                <c:pt idx="0">
                  <c:v>AA/Black</c:v>
                </c:pt>
                <c:pt idx="1">
                  <c:v>Asian</c:v>
                </c:pt>
                <c:pt idx="2">
                  <c:v>Am In/Al Nat</c:v>
                </c:pt>
                <c:pt idx="3">
                  <c:v>Hisp/Lat</c:v>
                </c:pt>
                <c:pt idx="4">
                  <c:v>Nat Haw/PI</c:v>
                </c:pt>
                <c:pt idx="5">
                  <c:v>White</c:v>
                </c:pt>
                <c:pt idx="6">
                  <c:v>Non-White</c:v>
                </c:pt>
              </c:strCache>
            </c:strRef>
          </c:cat>
          <c:val>
            <c:numRef>
              <c:f>Secure_Detention!$D$41:$D$47</c:f>
              <c:numCache>
                <c:formatCode>General</c:formatCode>
                <c:ptCount val="7"/>
                <c:pt idx="0">
                  <c:v>0.69</c:v>
                </c:pt>
                <c:pt idx="2">
                  <c:v>1.91</c:v>
                </c:pt>
                <c:pt idx="3">
                  <c:v>3.81</c:v>
                </c:pt>
                <c:pt idx="5">
                  <c:v>1</c:v>
                </c:pt>
                <c:pt idx="6">
                  <c:v>1.0900000000000001</c:v>
                </c:pt>
              </c:numCache>
            </c:numRef>
          </c:val>
          <c:extLst>
            <c:ext xmlns:c16="http://schemas.microsoft.com/office/drawing/2014/chart" uri="{C3380CC4-5D6E-409C-BE32-E72D297353CC}">
              <c16:uniqueId val="{00000001-9BD5-40A3-B4AF-E22834871C50}"/>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white"/>
                </a:solidFill>
                <a:latin typeface="+mn-lt"/>
                <a:ea typeface="+mn-ea"/>
                <a:cs typeface="+mn-cs"/>
              </a:defRPr>
            </a:pPr>
            <a:r>
              <a:rPr lang="en-US" sz="1800" b="1" i="0" baseline="0" dirty="0">
                <a:effectLst/>
              </a:rPr>
              <a:t>Relative Detention Rate- JD 11 &amp; KS</a:t>
            </a:r>
            <a:endParaRPr lang="en-US" dirty="0">
              <a:effectLst/>
            </a:endParaRPr>
          </a:p>
        </c:rich>
      </c:tx>
      <c:overlay val="0"/>
      <c:spPr>
        <a:noFill/>
        <a:ln>
          <a:noFill/>
        </a:ln>
        <a:effectLst/>
      </c:spPr>
    </c:title>
    <c:autoTitleDeleted val="0"/>
    <c:plotArea>
      <c:layout/>
      <c:barChart>
        <c:barDir val="col"/>
        <c:grouping val="clustered"/>
        <c:varyColors val="0"/>
        <c:ser>
          <c:idx val="0"/>
          <c:order val="0"/>
          <c:tx>
            <c:strRef>
              <c:f>Secure_Detention!$D$40</c:f>
              <c:strCache>
                <c:ptCount val="1"/>
                <c:pt idx="0">
                  <c:v>JD 11 2018-2020</c:v>
                </c:pt>
              </c:strCache>
            </c:strRef>
          </c:tx>
          <c:spPr>
            <a:solidFill>
              <a:schemeClr val="accent5"/>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Secure_Detention!$B$41:$B$47</c:f>
              <c:strCache>
                <c:ptCount val="7"/>
                <c:pt idx="0">
                  <c:v>AA/Black</c:v>
                </c:pt>
                <c:pt idx="1">
                  <c:v>Asian</c:v>
                </c:pt>
                <c:pt idx="2">
                  <c:v>Am In/Al Nat</c:v>
                </c:pt>
                <c:pt idx="3">
                  <c:v>Hisp/Lat</c:v>
                </c:pt>
                <c:pt idx="4">
                  <c:v>Nat Haw/PI</c:v>
                </c:pt>
                <c:pt idx="5">
                  <c:v>White</c:v>
                </c:pt>
                <c:pt idx="6">
                  <c:v>Non-White</c:v>
                </c:pt>
              </c:strCache>
            </c:strRef>
          </c:cat>
          <c:val>
            <c:numRef>
              <c:f>Secure_Detention!$D$41:$D$47</c:f>
              <c:numCache>
                <c:formatCode>General</c:formatCode>
                <c:ptCount val="7"/>
                <c:pt idx="0">
                  <c:v>0.69</c:v>
                </c:pt>
                <c:pt idx="2">
                  <c:v>1.91</c:v>
                </c:pt>
                <c:pt idx="3">
                  <c:v>3.81</c:v>
                </c:pt>
                <c:pt idx="5">
                  <c:v>1</c:v>
                </c:pt>
                <c:pt idx="6">
                  <c:v>1.0900000000000001</c:v>
                </c:pt>
              </c:numCache>
            </c:numRef>
          </c:val>
          <c:extLst>
            <c:ext xmlns:c16="http://schemas.microsoft.com/office/drawing/2014/chart" uri="{C3380CC4-5D6E-409C-BE32-E72D297353CC}">
              <c16:uniqueId val="{00000000-7061-4B85-BF9E-96B1581BBCD3}"/>
            </c:ext>
          </c:extLst>
        </c:ser>
        <c:ser>
          <c:idx val="1"/>
          <c:order val="1"/>
          <c:tx>
            <c:strRef>
              <c:f>Secure_Detention!$E$40</c:f>
              <c:strCache>
                <c:ptCount val="1"/>
                <c:pt idx="0">
                  <c:v>KS 2018-2020</c:v>
                </c:pt>
              </c:strCache>
            </c:strRef>
          </c:tx>
          <c:spPr>
            <a:solidFill>
              <a:schemeClr val="accent4"/>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Secure_Detention!$B$41:$B$47</c:f>
              <c:strCache>
                <c:ptCount val="7"/>
                <c:pt idx="0">
                  <c:v>AA/Black</c:v>
                </c:pt>
                <c:pt idx="1">
                  <c:v>Asian</c:v>
                </c:pt>
                <c:pt idx="2">
                  <c:v>Am In/Al Nat</c:v>
                </c:pt>
                <c:pt idx="3">
                  <c:v>Hisp/Lat</c:v>
                </c:pt>
                <c:pt idx="4">
                  <c:v>Nat Haw/PI</c:v>
                </c:pt>
                <c:pt idx="5">
                  <c:v>White</c:v>
                </c:pt>
                <c:pt idx="6">
                  <c:v>Non-White</c:v>
                </c:pt>
              </c:strCache>
            </c:strRef>
          </c:cat>
          <c:val>
            <c:numRef>
              <c:f>Secure_Detention!$E$41:$E$47</c:f>
              <c:numCache>
                <c:formatCode>General</c:formatCode>
                <c:ptCount val="7"/>
                <c:pt idx="0">
                  <c:v>1.32</c:v>
                </c:pt>
                <c:pt idx="2">
                  <c:v>1.2</c:v>
                </c:pt>
                <c:pt idx="3">
                  <c:v>1.59</c:v>
                </c:pt>
                <c:pt idx="5">
                  <c:v>1</c:v>
                </c:pt>
                <c:pt idx="6">
                  <c:v>1.4</c:v>
                </c:pt>
              </c:numCache>
            </c:numRef>
          </c:val>
          <c:extLst>
            <c:ext xmlns:c16="http://schemas.microsoft.com/office/drawing/2014/chart" uri="{C3380CC4-5D6E-409C-BE32-E72D297353CC}">
              <c16:uniqueId val="{00000001-7061-4B85-BF9E-96B1581BBCD3}"/>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sz="1800" b="1" i="0" baseline="0" dirty="0">
                <a:effectLst/>
              </a:rPr>
              <a:t>Relative Detention Rate- JD 11 &amp; KS</a:t>
            </a:r>
            <a:endParaRPr lang="en-US" dirty="0">
              <a:effectLst/>
            </a:endParaRPr>
          </a:p>
        </c:rich>
      </c:tx>
      <c:overlay val="0"/>
      <c:spPr>
        <a:noFill/>
        <a:ln>
          <a:noFill/>
        </a:ln>
        <a:effectLst/>
      </c:spPr>
    </c:title>
    <c:autoTitleDeleted val="0"/>
    <c:plotArea>
      <c:layout/>
      <c:barChart>
        <c:barDir val="col"/>
        <c:grouping val="clustered"/>
        <c:varyColors val="0"/>
        <c:ser>
          <c:idx val="0"/>
          <c:order val="0"/>
          <c:tx>
            <c:strRef>
              <c:f>Secure_Detention!$D$40</c:f>
              <c:strCache>
                <c:ptCount val="1"/>
                <c:pt idx="0">
                  <c:v>JD 11 2018-2020</c:v>
                </c:pt>
              </c:strCache>
            </c:strRef>
          </c:tx>
          <c:spPr>
            <a:solidFill>
              <a:schemeClr val="accent5"/>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Secure_Detention!$B$41:$B$47</c:f>
              <c:strCache>
                <c:ptCount val="7"/>
                <c:pt idx="0">
                  <c:v>AA/Black</c:v>
                </c:pt>
                <c:pt idx="1">
                  <c:v>Asian</c:v>
                </c:pt>
                <c:pt idx="2">
                  <c:v>Am In/Al Nat</c:v>
                </c:pt>
                <c:pt idx="3">
                  <c:v>Hisp/Lat</c:v>
                </c:pt>
                <c:pt idx="4">
                  <c:v>Nat Haw/PI</c:v>
                </c:pt>
                <c:pt idx="5">
                  <c:v>White</c:v>
                </c:pt>
                <c:pt idx="6">
                  <c:v>Non-White</c:v>
                </c:pt>
              </c:strCache>
            </c:strRef>
          </c:cat>
          <c:val>
            <c:numRef>
              <c:f>Secure_Detention!$D$41:$D$47</c:f>
              <c:numCache>
                <c:formatCode>General</c:formatCode>
                <c:ptCount val="7"/>
                <c:pt idx="0">
                  <c:v>0.69</c:v>
                </c:pt>
                <c:pt idx="2">
                  <c:v>1.91</c:v>
                </c:pt>
                <c:pt idx="3">
                  <c:v>3.81</c:v>
                </c:pt>
                <c:pt idx="5">
                  <c:v>1</c:v>
                </c:pt>
                <c:pt idx="6">
                  <c:v>1.0900000000000001</c:v>
                </c:pt>
              </c:numCache>
            </c:numRef>
          </c:val>
          <c:extLst>
            <c:ext xmlns:c16="http://schemas.microsoft.com/office/drawing/2014/chart" uri="{C3380CC4-5D6E-409C-BE32-E72D297353CC}">
              <c16:uniqueId val="{00000000-E283-4561-A193-D9664AB5A00B}"/>
            </c:ext>
          </c:extLst>
        </c:ser>
        <c:ser>
          <c:idx val="1"/>
          <c:order val="1"/>
          <c:tx>
            <c:strRef>
              <c:f>Secure_Detention!$E$40</c:f>
              <c:strCache>
                <c:ptCount val="1"/>
                <c:pt idx="0">
                  <c:v>KS 2018-2020</c:v>
                </c:pt>
              </c:strCache>
            </c:strRef>
          </c:tx>
          <c:spPr>
            <a:solidFill>
              <a:schemeClr val="accent4"/>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Secure_Detention!$B$41:$B$47</c:f>
              <c:strCache>
                <c:ptCount val="7"/>
                <c:pt idx="0">
                  <c:v>AA/Black</c:v>
                </c:pt>
                <c:pt idx="1">
                  <c:v>Asian</c:v>
                </c:pt>
                <c:pt idx="2">
                  <c:v>Am In/Al Nat</c:v>
                </c:pt>
                <c:pt idx="3">
                  <c:v>Hisp/Lat</c:v>
                </c:pt>
                <c:pt idx="4">
                  <c:v>Nat Haw/PI</c:v>
                </c:pt>
                <c:pt idx="5">
                  <c:v>White</c:v>
                </c:pt>
                <c:pt idx="6">
                  <c:v>Non-White</c:v>
                </c:pt>
              </c:strCache>
            </c:strRef>
          </c:cat>
          <c:val>
            <c:numRef>
              <c:f>Secure_Detention!$E$41:$E$47</c:f>
              <c:numCache>
                <c:formatCode>General</c:formatCode>
                <c:ptCount val="7"/>
                <c:pt idx="0">
                  <c:v>1.32</c:v>
                </c:pt>
                <c:pt idx="2">
                  <c:v>1.2</c:v>
                </c:pt>
                <c:pt idx="3">
                  <c:v>1.59</c:v>
                </c:pt>
                <c:pt idx="5">
                  <c:v>1</c:v>
                </c:pt>
                <c:pt idx="6">
                  <c:v>1.4</c:v>
                </c:pt>
              </c:numCache>
            </c:numRef>
          </c:val>
          <c:extLst>
            <c:ext xmlns:c16="http://schemas.microsoft.com/office/drawing/2014/chart" uri="{C3380CC4-5D6E-409C-BE32-E72D297353CC}">
              <c16:uniqueId val="{00000001-E283-4561-A193-D9664AB5A00B}"/>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sz="1800" b="1" i="0" baseline="0" dirty="0">
                <a:effectLst/>
              </a:rPr>
              <a:t>Relative Detention Rate- JD 11</a:t>
            </a:r>
            <a:endParaRPr lang="en-US" dirty="0">
              <a:effectLst/>
            </a:endParaRPr>
          </a:p>
        </c:rich>
      </c:tx>
      <c:overlay val="0"/>
      <c:spPr>
        <a:noFill/>
        <a:ln>
          <a:noFill/>
        </a:ln>
        <a:effectLst/>
      </c:spPr>
    </c:title>
    <c:autoTitleDeleted val="0"/>
    <c:plotArea>
      <c:layout/>
      <c:barChart>
        <c:barDir val="col"/>
        <c:grouping val="clustered"/>
        <c:varyColors val="0"/>
        <c:ser>
          <c:idx val="0"/>
          <c:order val="0"/>
          <c:tx>
            <c:strRef>
              <c:f>Secure_Detention!$C$40</c:f>
              <c:strCache>
                <c:ptCount val="1"/>
                <c:pt idx="0">
                  <c:v>JD 11 2015-2017</c:v>
                </c:pt>
              </c:strCache>
            </c:strRef>
          </c:tx>
          <c:spPr>
            <a:solidFill>
              <a:schemeClr val="accent6"/>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Secure_Detention!$B$41:$B$47</c:f>
              <c:strCache>
                <c:ptCount val="7"/>
                <c:pt idx="0">
                  <c:v>AA/Black</c:v>
                </c:pt>
                <c:pt idx="1">
                  <c:v>Asian</c:v>
                </c:pt>
                <c:pt idx="2">
                  <c:v>Am In/Al Nat</c:v>
                </c:pt>
                <c:pt idx="3">
                  <c:v>Hisp/Lat</c:v>
                </c:pt>
                <c:pt idx="4">
                  <c:v>Nat Haw/PI</c:v>
                </c:pt>
                <c:pt idx="5">
                  <c:v>White</c:v>
                </c:pt>
                <c:pt idx="6">
                  <c:v>Non-White</c:v>
                </c:pt>
              </c:strCache>
            </c:strRef>
          </c:cat>
          <c:val>
            <c:numRef>
              <c:f>Secure_Detention!$C$41:$C$47</c:f>
              <c:numCache>
                <c:formatCode>General</c:formatCode>
                <c:ptCount val="7"/>
                <c:pt idx="0">
                  <c:v>1.54</c:v>
                </c:pt>
                <c:pt idx="2">
                  <c:v>1.07</c:v>
                </c:pt>
                <c:pt idx="3">
                  <c:v>3.21</c:v>
                </c:pt>
                <c:pt idx="5">
                  <c:v>1</c:v>
                </c:pt>
                <c:pt idx="6">
                  <c:v>1.85</c:v>
                </c:pt>
              </c:numCache>
            </c:numRef>
          </c:val>
          <c:extLst>
            <c:ext xmlns:c16="http://schemas.microsoft.com/office/drawing/2014/chart" uri="{C3380CC4-5D6E-409C-BE32-E72D297353CC}">
              <c16:uniqueId val="{00000000-ACAC-4ECA-A69D-F8585EF9C309}"/>
            </c:ext>
          </c:extLst>
        </c:ser>
        <c:ser>
          <c:idx val="1"/>
          <c:order val="1"/>
          <c:tx>
            <c:strRef>
              <c:f>Secure_Detention!$D$40</c:f>
              <c:strCache>
                <c:ptCount val="1"/>
                <c:pt idx="0">
                  <c:v>JD 11 2018-2020</c:v>
                </c:pt>
              </c:strCache>
            </c:strRef>
          </c:tx>
          <c:spPr>
            <a:solidFill>
              <a:schemeClr val="accent5"/>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Secure_Detention!$B$41:$B$47</c:f>
              <c:strCache>
                <c:ptCount val="7"/>
                <c:pt idx="0">
                  <c:v>AA/Black</c:v>
                </c:pt>
                <c:pt idx="1">
                  <c:v>Asian</c:v>
                </c:pt>
                <c:pt idx="2">
                  <c:v>Am In/Al Nat</c:v>
                </c:pt>
                <c:pt idx="3">
                  <c:v>Hisp/Lat</c:v>
                </c:pt>
                <c:pt idx="4">
                  <c:v>Nat Haw/PI</c:v>
                </c:pt>
                <c:pt idx="5">
                  <c:v>White</c:v>
                </c:pt>
                <c:pt idx="6">
                  <c:v>Non-White</c:v>
                </c:pt>
              </c:strCache>
            </c:strRef>
          </c:cat>
          <c:val>
            <c:numRef>
              <c:f>Secure_Detention!$D$41:$D$47</c:f>
              <c:numCache>
                <c:formatCode>General</c:formatCode>
                <c:ptCount val="7"/>
                <c:pt idx="0">
                  <c:v>0.69</c:v>
                </c:pt>
                <c:pt idx="2">
                  <c:v>1.91</c:v>
                </c:pt>
                <c:pt idx="3">
                  <c:v>3.81</c:v>
                </c:pt>
                <c:pt idx="5">
                  <c:v>1</c:v>
                </c:pt>
                <c:pt idx="6">
                  <c:v>1.0900000000000001</c:v>
                </c:pt>
              </c:numCache>
            </c:numRef>
          </c:val>
          <c:extLst>
            <c:ext xmlns:c16="http://schemas.microsoft.com/office/drawing/2014/chart" uri="{C3380CC4-5D6E-409C-BE32-E72D297353CC}">
              <c16:uniqueId val="{00000001-ACAC-4ECA-A69D-F8585EF9C309}"/>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Relative</a:t>
            </a:r>
            <a:r>
              <a:rPr lang="en-US" baseline="0" dirty="0"/>
              <a:t> Delinquency Finding Rate- JD 11</a:t>
            </a:r>
            <a:endParaRPr lang="en-US" dirty="0"/>
          </a:p>
        </c:rich>
      </c:tx>
      <c:overlay val="0"/>
      <c:spPr>
        <a:noFill/>
        <a:ln>
          <a:noFill/>
        </a:ln>
        <a:effectLst/>
      </c:spPr>
    </c:title>
    <c:autoTitleDeleted val="0"/>
    <c:plotArea>
      <c:layout/>
      <c:barChart>
        <c:barDir val="col"/>
        <c:grouping val="clustered"/>
        <c:varyColors val="0"/>
        <c:ser>
          <c:idx val="0"/>
          <c:order val="0"/>
          <c:tx>
            <c:strRef>
              <c:f>Delinquent_Cases!$D$41</c:f>
              <c:strCache>
                <c:ptCount val="1"/>
                <c:pt idx="0">
                  <c:v>JD 11 2015-2017</c:v>
                </c:pt>
              </c:strCache>
            </c:strRef>
          </c:tx>
          <c:spPr>
            <a:solidFill>
              <a:schemeClr val="accent6"/>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Delinquent_Cases!$C$42:$C$48</c:f>
              <c:strCache>
                <c:ptCount val="7"/>
                <c:pt idx="0">
                  <c:v>AA/Black</c:v>
                </c:pt>
                <c:pt idx="1">
                  <c:v>Asian</c:v>
                </c:pt>
                <c:pt idx="2">
                  <c:v>Am In/Al Nat</c:v>
                </c:pt>
                <c:pt idx="3">
                  <c:v>Hisp/Lat</c:v>
                </c:pt>
                <c:pt idx="4">
                  <c:v>Nat Haw/PI</c:v>
                </c:pt>
                <c:pt idx="5">
                  <c:v>White</c:v>
                </c:pt>
                <c:pt idx="6">
                  <c:v>Non-White</c:v>
                </c:pt>
              </c:strCache>
            </c:strRef>
          </c:cat>
          <c:val>
            <c:numRef>
              <c:f>Delinquent_Cases!$D$42:$D$48</c:f>
              <c:numCache>
                <c:formatCode>General</c:formatCode>
                <c:ptCount val="7"/>
                <c:pt idx="0">
                  <c:v>0.99</c:v>
                </c:pt>
                <c:pt idx="2">
                  <c:v>1.38</c:v>
                </c:pt>
                <c:pt idx="3">
                  <c:v>1.04</c:v>
                </c:pt>
                <c:pt idx="5">
                  <c:v>1</c:v>
                </c:pt>
                <c:pt idx="6">
                  <c:v>1.01</c:v>
                </c:pt>
              </c:numCache>
            </c:numRef>
          </c:val>
          <c:extLst>
            <c:ext xmlns:c16="http://schemas.microsoft.com/office/drawing/2014/chart" uri="{C3380CC4-5D6E-409C-BE32-E72D297353CC}">
              <c16:uniqueId val="{00000000-543F-4643-9359-1E3B8D8F60AF}"/>
            </c:ext>
          </c:extLst>
        </c:ser>
        <c:ser>
          <c:idx val="1"/>
          <c:order val="1"/>
          <c:tx>
            <c:strRef>
              <c:f>Delinquent_Cases!$E$41</c:f>
              <c:strCache>
                <c:ptCount val="1"/>
                <c:pt idx="0">
                  <c:v>JD 11 2018-2020</c:v>
                </c:pt>
              </c:strCache>
            </c:strRef>
          </c:tx>
          <c:spPr>
            <a:solidFill>
              <a:schemeClr val="accent5"/>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Delinquent_Cases!$C$42:$C$48</c:f>
              <c:strCache>
                <c:ptCount val="7"/>
                <c:pt idx="0">
                  <c:v>AA/Black</c:v>
                </c:pt>
                <c:pt idx="1">
                  <c:v>Asian</c:v>
                </c:pt>
                <c:pt idx="2">
                  <c:v>Am In/Al Nat</c:v>
                </c:pt>
                <c:pt idx="3">
                  <c:v>Hisp/Lat</c:v>
                </c:pt>
                <c:pt idx="4">
                  <c:v>Nat Haw/PI</c:v>
                </c:pt>
                <c:pt idx="5">
                  <c:v>White</c:v>
                </c:pt>
                <c:pt idx="6">
                  <c:v>Non-White</c:v>
                </c:pt>
              </c:strCache>
            </c:strRef>
          </c:cat>
          <c:val>
            <c:numRef>
              <c:f>Delinquent_Cases!$E$42:$E$48</c:f>
              <c:numCache>
                <c:formatCode>General</c:formatCode>
                <c:ptCount val="7"/>
                <c:pt idx="0">
                  <c:v>1.43</c:v>
                </c:pt>
                <c:pt idx="2">
                  <c:v>2.1</c:v>
                </c:pt>
                <c:pt idx="3">
                  <c:v>1.17</c:v>
                </c:pt>
                <c:pt idx="5">
                  <c:v>1</c:v>
                </c:pt>
                <c:pt idx="6">
                  <c:v>1.42</c:v>
                </c:pt>
              </c:numCache>
            </c:numRef>
          </c:val>
          <c:extLst>
            <c:ext xmlns:c16="http://schemas.microsoft.com/office/drawing/2014/chart" uri="{C3380CC4-5D6E-409C-BE32-E72D297353CC}">
              <c16:uniqueId val="{00000001-543F-4643-9359-1E3B8D8F60AF}"/>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a:pPr>
            <a:r>
              <a:rPr lang="en-US" sz="1800" b="1" i="0" baseline="0" dirty="0">
                <a:effectLst/>
              </a:rPr>
              <a:t>Relative Delinquency Finding Rate- JD 11 &amp; KS</a:t>
            </a:r>
            <a:endParaRPr lang="en-US" dirty="0">
              <a:effectLst/>
            </a:endParaRPr>
          </a:p>
        </c:rich>
      </c:tx>
      <c:overlay val="0"/>
      <c:spPr>
        <a:noFill/>
        <a:ln>
          <a:noFill/>
        </a:ln>
        <a:effectLst/>
      </c:spPr>
    </c:title>
    <c:autoTitleDeleted val="0"/>
    <c:plotArea>
      <c:layout/>
      <c:barChart>
        <c:barDir val="col"/>
        <c:grouping val="clustered"/>
        <c:varyColors val="0"/>
        <c:ser>
          <c:idx val="0"/>
          <c:order val="0"/>
          <c:tx>
            <c:strRef>
              <c:f>Delinquent_Cases!$E$41</c:f>
              <c:strCache>
                <c:ptCount val="1"/>
                <c:pt idx="0">
                  <c:v>JD 11 2018-2020</c:v>
                </c:pt>
              </c:strCache>
            </c:strRef>
          </c:tx>
          <c:spPr>
            <a:solidFill>
              <a:schemeClr val="accent5"/>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Delinquent_Cases!$C$42:$C$48</c:f>
              <c:strCache>
                <c:ptCount val="7"/>
                <c:pt idx="0">
                  <c:v>AA/Black</c:v>
                </c:pt>
                <c:pt idx="1">
                  <c:v>Asian</c:v>
                </c:pt>
                <c:pt idx="2">
                  <c:v>Am In/Al Nat</c:v>
                </c:pt>
                <c:pt idx="3">
                  <c:v>Hisp/Lat</c:v>
                </c:pt>
                <c:pt idx="4">
                  <c:v>Nat Haw/PI</c:v>
                </c:pt>
                <c:pt idx="5">
                  <c:v>White</c:v>
                </c:pt>
                <c:pt idx="6">
                  <c:v>Non-White</c:v>
                </c:pt>
              </c:strCache>
            </c:strRef>
          </c:cat>
          <c:val>
            <c:numRef>
              <c:f>Delinquent_Cases!$E$42:$E$48</c:f>
              <c:numCache>
                <c:formatCode>General</c:formatCode>
                <c:ptCount val="7"/>
                <c:pt idx="0">
                  <c:v>1.43</c:v>
                </c:pt>
                <c:pt idx="2">
                  <c:v>2.1</c:v>
                </c:pt>
                <c:pt idx="3">
                  <c:v>1.17</c:v>
                </c:pt>
                <c:pt idx="5">
                  <c:v>1</c:v>
                </c:pt>
                <c:pt idx="6">
                  <c:v>1.42</c:v>
                </c:pt>
              </c:numCache>
            </c:numRef>
          </c:val>
          <c:extLst>
            <c:ext xmlns:c16="http://schemas.microsoft.com/office/drawing/2014/chart" uri="{C3380CC4-5D6E-409C-BE32-E72D297353CC}">
              <c16:uniqueId val="{00000000-2906-4A65-A963-77DA4C4BBF18}"/>
            </c:ext>
          </c:extLst>
        </c:ser>
        <c:ser>
          <c:idx val="1"/>
          <c:order val="1"/>
          <c:tx>
            <c:strRef>
              <c:f>Delinquent_Cases!$F$41</c:f>
              <c:strCache>
                <c:ptCount val="1"/>
                <c:pt idx="0">
                  <c:v>KS 2018-2020</c:v>
                </c:pt>
              </c:strCache>
            </c:strRef>
          </c:tx>
          <c:spPr>
            <a:solidFill>
              <a:schemeClr val="accent4"/>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Delinquent_Cases!$C$42:$C$48</c:f>
              <c:strCache>
                <c:ptCount val="7"/>
                <c:pt idx="0">
                  <c:v>AA/Black</c:v>
                </c:pt>
                <c:pt idx="1">
                  <c:v>Asian</c:v>
                </c:pt>
                <c:pt idx="2">
                  <c:v>Am In/Al Nat</c:v>
                </c:pt>
                <c:pt idx="3">
                  <c:v>Hisp/Lat</c:v>
                </c:pt>
                <c:pt idx="4">
                  <c:v>Nat Haw/PI</c:v>
                </c:pt>
                <c:pt idx="5">
                  <c:v>White</c:v>
                </c:pt>
                <c:pt idx="6">
                  <c:v>Non-White</c:v>
                </c:pt>
              </c:strCache>
            </c:strRef>
          </c:cat>
          <c:val>
            <c:numRef>
              <c:f>Delinquent_Cases!$F$42:$F$48</c:f>
              <c:numCache>
                <c:formatCode>General</c:formatCode>
                <c:ptCount val="7"/>
                <c:pt idx="0">
                  <c:v>1.08</c:v>
                </c:pt>
                <c:pt idx="1">
                  <c:v>0.96</c:v>
                </c:pt>
                <c:pt idx="2">
                  <c:v>0.94</c:v>
                </c:pt>
                <c:pt idx="3">
                  <c:v>1.1100000000000001</c:v>
                </c:pt>
                <c:pt idx="4">
                  <c:v>1.48</c:v>
                </c:pt>
                <c:pt idx="5">
                  <c:v>1</c:v>
                </c:pt>
                <c:pt idx="6">
                  <c:v>1.0900000000000001</c:v>
                </c:pt>
              </c:numCache>
            </c:numRef>
          </c:val>
          <c:extLst>
            <c:ext xmlns:c16="http://schemas.microsoft.com/office/drawing/2014/chart" uri="{C3380CC4-5D6E-409C-BE32-E72D297353CC}">
              <c16:uniqueId val="{00000001-2906-4A65-A963-77DA4C4BBF18}"/>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sz="1800" b="1" i="0" baseline="0" dirty="0">
                <a:effectLst/>
              </a:rPr>
              <a:t>Relative Delinquency Finding Rate- JD 11</a:t>
            </a:r>
            <a:endParaRPr lang="en-US" dirty="0">
              <a:effectLst/>
            </a:endParaRPr>
          </a:p>
        </c:rich>
      </c:tx>
      <c:overlay val="0"/>
      <c:spPr>
        <a:noFill/>
        <a:ln>
          <a:noFill/>
        </a:ln>
        <a:effectLst/>
      </c:spPr>
    </c:title>
    <c:autoTitleDeleted val="0"/>
    <c:plotArea>
      <c:layout/>
      <c:barChart>
        <c:barDir val="col"/>
        <c:grouping val="clustered"/>
        <c:varyColors val="0"/>
        <c:ser>
          <c:idx val="0"/>
          <c:order val="0"/>
          <c:tx>
            <c:strRef>
              <c:f>Delinquent_Cases!$D$41</c:f>
              <c:strCache>
                <c:ptCount val="1"/>
                <c:pt idx="0">
                  <c:v>JD 11 2015-2017</c:v>
                </c:pt>
              </c:strCache>
            </c:strRef>
          </c:tx>
          <c:spPr>
            <a:solidFill>
              <a:schemeClr val="accent6"/>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Delinquent_Cases!$C$42:$C$48</c:f>
              <c:strCache>
                <c:ptCount val="7"/>
                <c:pt idx="0">
                  <c:v>AA/Black</c:v>
                </c:pt>
                <c:pt idx="1">
                  <c:v>Asian</c:v>
                </c:pt>
                <c:pt idx="2">
                  <c:v>Am In/Al Nat</c:v>
                </c:pt>
                <c:pt idx="3">
                  <c:v>Hisp/Lat</c:v>
                </c:pt>
                <c:pt idx="4">
                  <c:v>Nat Haw/PI</c:v>
                </c:pt>
                <c:pt idx="5">
                  <c:v>White</c:v>
                </c:pt>
                <c:pt idx="6">
                  <c:v>Non-White</c:v>
                </c:pt>
              </c:strCache>
            </c:strRef>
          </c:cat>
          <c:val>
            <c:numRef>
              <c:f>Delinquent_Cases!$D$42:$D$48</c:f>
              <c:numCache>
                <c:formatCode>General</c:formatCode>
                <c:ptCount val="7"/>
                <c:pt idx="0">
                  <c:v>0.99</c:v>
                </c:pt>
                <c:pt idx="2">
                  <c:v>1.38</c:v>
                </c:pt>
                <c:pt idx="3">
                  <c:v>1.04</c:v>
                </c:pt>
                <c:pt idx="5">
                  <c:v>1</c:v>
                </c:pt>
                <c:pt idx="6">
                  <c:v>1.01</c:v>
                </c:pt>
              </c:numCache>
            </c:numRef>
          </c:val>
          <c:extLst>
            <c:ext xmlns:c16="http://schemas.microsoft.com/office/drawing/2014/chart" uri="{C3380CC4-5D6E-409C-BE32-E72D297353CC}">
              <c16:uniqueId val="{00000000-22BF-4053-90F2-699EC26F70FC}"/>
            </c:ext>
          </c:extLst>
        </c:ser>
        <c:ser>
          <c:idx val="1"/>
          <c:order val="1"/>
          <c:tx>
            <c:strRef>
              <c:f>Delinquent_Cases!$E$41</c:f>
              <c:strCache>
                <c:ptCount val="1"/>
                <c:pt idx="0">
                  <c:v>JD 11 2018-2020</c:v>
                </c:pt>
              </c:strCache>
            </c:strRef>
          </c:tx>
          <c:spPr>
            <a:solidFill>
              <a:schemeClr val="accent5"/>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Delinquent_Cases!$C$42:$C$48</c:f>
              <c:strCache>
                <c:ptCount val="7"/>
                <c:pt idx="0">
                  <c:v>AA/Black</c:v>
                </c:pt>
                <c:pt idx="1">
                  <c:v>Asian</c:v>
                </c:pt>
                <c:pt idx="2">
                  <c:v>Am In/Al Nat</c:v>
                </c:pt>
                <c:pt idx="3">
                  <c:v>Hisp/Lat</c:v>
                </c:pt>
                <c:pt idx="4">
                  <c:v>Nat Haw/PI</c:v>
                </c:pt>
                <c:pt idx="5">
                  <c:v>White</c:v>
                </c:pt>
                <c:pt idx="6">
                  <c:v>Non-White</c:v>
                </c:pt>
              </c:strCache>
            </c:strRef>
          </c:cat>
          <c:val>
            <c:numRef>
              <c:f>Delinquent_Cases!$E$42:$E$48</c:f>
              <c:numCache>
                <c:formatCode>General</c:formatCode>
                <c:ptCount val="7"/>
                <c:pt idx="0">
                  <c:v>1.43</c:v>
                </c:pt>
                <c:pt idx="2">
                  <c:v>2.1</c:v>
                </c:pt>
                <c:pt idx="3">
                  <c:v>1.17</c:v>
                </c:pt>
                <c:pt idx="5">
                  <c:v>1</c:v>
                </c:pt>
                <c:pt idx="6">
                  <c:v>1.42</c:v>
                </c:pt>
              </c:numCache>
            </c:numRef>
          </c:val>
          <c:extLst>
            <c:ext xmlns:c16="http://schemas.microsoft.com/office/drawing/2014/chart" uri="{C3380CC4-5D6E-409C-BE32-E72D297353CC}">
              <c16:uniqueId val="{00000001-22BF-4053-90F2-699EC26F70FC}"/>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sz="1800" b="1" i="0" baseline="0" dirty="0">
                <a:effectLst/>
              </a:rPr>
              <a:t>Relative Delinquency Finding Rate- JD 11 &amp; KS</a:t>
            </a:r>
            <a:endParaRPr lang="en-US" dirty="0">
              <a:effectLst/>
            </a:endParaRPr>
          </a:p>
        </c:rich>
      </c:tx>
      <c:overlay val="0"/>
      <c:spPr>
        <a:noFill/>
        <a:ln>
          <a:noFill/>
        </a:ln>
        <a:effectLst/>
      </c:spPr>
    </c:title>
    <c:autoTitleDeleted val="0"/>
    <c:plotArea>
      <c:layout/>
      <c:barChart>
        <c:barDir val="col"/>
        <c:grouping val="clustered"/>
        <c:varyColors val="0"/>
        <c:ser>
          <c:idx val="0"/>
          <c:order val="0"/>
          <c:tx>
            <c:strRef>
              <c:f>Delinquent_Cases!$E$41</c:f>
              <c:strCache>
                <c:ptCount val="1"/>
                <c:pt idx="0">
                  <c:v>JD 11 2018-2020</c:v>
                </c:pt>
              </c:strCache>
            </c:strRef>
          </c:tx>
          <c:spPr>
            <a:solidFill>
              <a:schemeClr val="accent5"/>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Delinquent_Cases!$C$42:$C$48</c:f>
              <c:strCache>
                <c:ptCount val="7"/>
                <c:pt idx="0">
                  <c:v>AA/Black</c:v>
                </c:pt>
                <c:pt idx="1">
                  <c:v>Asian</c:v>
                </c:pt>
                <c:pt idx="2">
                  <c:v>Am In/Al Nat</c:v>
                </c:pt>
                <c:pt idx="3">
                  <c:v>Hisp/Lat</c:v>
                </c:pt>
                <c:pt idx="4">
                  <c:v>Nat Haw/PI</c:v>
                </c:pt>
                <c:pt idx="5">
                  <c:v>White</c:v>
                </c:pt>
                <c:pt idx="6">
                  <c:v>Non-White</c:v>
                </c:pt>
              </c:strCache>
            </c:strRef>
          </c:cat>
          <c:val>
            <c:numRef>
              <c:f>Delinquent_Cases!$E$42:$E$48</c:f>
              <c:numCache>
                <c:formatCode>General</c:formatCode>
                <c:ptCount val="7"/>
                <c:pt idx="0">
                  <c:v>1.43</c:v>
                </c:pt>
                <c:pt idx="2">
                  <c:v>2.1</c:v>
                </c:pt>
                <c:pt idx="3">
                  <c:v>1.17</c:v>
                </c:pt>
                <c:pt idx="5">
                  <c:v>1</c:v>
                </c:pt>
                <c:pt idx="6">
                  <c:v>1.42</c:v>
                </c:pt>
              </c:numCache>
            </c:numRef>
          </c:val>
          <c:extLst>
            <c:ext xmlns:c16="http://schemas.microsoft.com/office/drawing/2014/chart" uri="{C3380CC4-5D6E-409C-BE32-E72D297353CC}">
              <c16:uniqueId val="{00000000-910C-4CA9-B209-1562929E49AF}"/>
            </c:ext>
          </c:extLst>
        </c:ser>
        <c:ser>
          <c:idx val="1"/>
          <c:order val="1"/>
          <c:tx>
            <c:strRef>
              <c:f>Delinquent_Cases!$F$41</c:f>
              <c:strCache>
                <c:ptCount val="1"/>
                <c:pt idx="0">
                  <c:v>KS 2018-2020</c:v>
                </c:pt>
              </c:strCache>
            </c:strRef>
          </c:tx>
          <c:spPr>
            <a:solidFill>
              <a:schemeClr val="accent4"/>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Delinquent_Cases!$C$42:$C$48</c:f>
              <c:strCache>
                <c:ptCount val="7"/>
                <c:pt idx="0">
                  <c:v>AA/Black</c:v>
                </c:pt>
                <c:pt idx="1">
                  <c:v>Asian</c:v>
                </c:pt>
                <c:pt idx="2">
                  <c:v>Am In/Al Nat</c:v>
                </c:pt>
                <c:pt idx="3">
                  <c:v>Hisp/Lat</c:v>
                </c:pt>
                <c:pt idx="4">
                  <c:v>Nat Haw/PI</c:v>
                </c:pt>
                <c:pt idx="5">
                  <c:v>White</c:v>
                </c:pt>
                <c:pt idx="6">
                  <c:v>Non-White</c:v>
                </c:pt>
              </c:strCache>
            </c:strRef>
          </c:cat>
          <c:val>
            <c:numRef>
              <c:f>Delinquent_Cases!$F$42:$F$48</c:f>
              <c:numCache>
                <c:formatCode>General</c:formatCode>
                <c:ptCount val="7"/>
                <c:pt idx="0">
                  <c:v>1.08</c:v>
                </c:pt>
                <c:pt idx="1">
                  <c:v>0.96</c:v>
                </c:pt>
                <c:pt idx="2">
                  <c:v>0.94</c:v>
                </c:pt>
                <c:pt idx="3">
                  <c:v>1.1100000000000001</c:v>
                </c:pt>
                <c:pt idx="4">
                  <c:v>1.48</c:v>
                </c:pt>
                <c:pt idx="5">
                  <c:v>1</c:v>
                </c:pt>
                <c:pt idx="6">
                  <c:v>1.0900000000000001</c:v>
                </c:pt>
              </c:numCache>
            </c:numRef>
          </c:val>
          <c:extLst>
            <c:ext xmlns:c16="http://schemas.microsoft.com/office/drawing/2014/chart" uri="{C3380CC4-5D6E-409C-BE32-E72D297353CC}">
              <c16:uniqueId val="{00000001-910C-4CA9-B209-1562929E49AF}"/>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a:defRPr/>
            </a:pPr>
            <a:r>
              <a:rPr lang="en-US" sz="2000" dirty="0"/>
              <a:t>Average Number of Days in Detention Pre-Adjudication</a:t>
            </a:r>
          </a:p>
        </c:rich>
      </c:tx>
      <c:layout>
        <c:manualLayout>
          <c:xMode val="edge"/>
          <c:yMode val="edge"/>
          <c:x val="0.15579622767327866"/>
          <c:y val="1.8756959613557052E-4"/>
        </c:manualLayout>
      </c:layout>
      <c:overlay val="0"/>
      <c:spPr>
        <a:noFill/>
        <a:ln>
          <a:noFill/>
        </a:ln>
        <a:effectLst/>
      </c:spPr>
    </c:title>
    <c:autoTitleDeleted val="0"/>
    <c:plotArea>
      <c:layout>
        <c:manualLayout>
          <c:layoutTarget val="inner"/>
          <c:xMode val="edge"/>
          <c:yMode val="edge"/>
          <c:x val="0.11826273769681059"/>
          <c:y val="0.10844476909957644"/>
          <c:w val="0.69157464311597683"/>
          <c:h val="0.74584920007834998"/>
        </c:manualLayout>
      </c:layout>
      <c:lineChart>
        <c:grouping val="standard"/>
        <c:varyColors val="0"/>
        <c:ser>
          <c:idx val="0"/>
          <c:order val="0"/>
          <c:tx>
            <c:strRef>
              <c:f>ALoS!$A$3</c:f>
              <c:strCache>
                <c:ptCount val="1"/>
                <c:pt idx="0">
                  <c:v>Black</c:v>
                </c:pt>
              </c:strCache>
            </c:strRef>
          </c:tx>
          <c:spPr>
            <a:ln w="28575" cap="rnd">
              <a:solidFill>
                <a:schemeClr val="accent2"/>
              </a:solidFill>
              <a:round/>
            </a:ln>
            <a:effectLst/>
          </c:spPr>
          <c:marker>
            <c:symbol val="none"/>
          </c:marker>
          <c:cat>
            <c:numRef>
              <c:f>ALoS!$B$2:$E$2</c:f>
              <c:numCache>
                <c:formatCode>General</c:formatCode>
                <c:ptCount val="4"/>
                <c:pt idx="0">
                  <c:v>2015</c:v>
                </c:pt>
                <c:pt idx="1">
                  <c:v>2016</c:v>
                </c:pt>
                <c:pt idx="2">
                  <c:v>2017</c:v>
                </c:pt>
                <c:pt idx="3">
                  <c:v>2018</c:v>
                </c:pt>
              </c:numCache>
            </c:numRef>
          </c:cat>
          <c:val>
            <c:numRef>
              <c:f>ALoS!$B$3:$E$3</c:f>
              <c:numCache>
                <c:formatCode>0.0</c:formatCode>
                <c:ptCount val="4"/>
                <c:pt idx="0">
                  <c:v>30.420634920634921</c:v>
                </c:pt>
                <c:pt idx="1">
                  <c:v>38.780487804878049</c:v>
                </c:pt>
                <c:pt idx="2">
                  <c:v>31.153846153846153</c:v>
                </c:pt>
                <c:pt idx="3">
                  <c:v>38.885714285714286</c:v>
                </c:pt>
              </c:numCache>
            </c:numRef>
          </c:val>
          <c:smooth val="0"/>
          <c:extLst>
            <c:ext xmlns:c16="http://schemas.microsoft.com/office/drawing/2014/chart" uri="{C3380CC4-5D6E-409C-BE32-E72D297353CC}">
              <c16:uniqueId val="{00000000-13FF-4CB7-858B-EE14C81DDC60}"/>
            </c:ext>
          </c:extLst>
        </c:ser>
        <c:ser>
          <c:idx val="1"/>
          <c:order val="1"/>
          <c:tx>
            <c:strRef>
              <c:f>ALoS!$A$4</c:f>
              <c:strCache>
                <c:ptCount val="1"/>
                <c:pt idx="0">
                  <c:v>Hispanic</c:v>
                </c:pt>
              </c:strCache>
            </c:strRef>
          </c:tx>
          <c:spPr>
            <a:ln w="28575" cap="rnd">
              <a:solidFill>
                <a:schemeClr val="accent3"/>
              </a:solidFill>
              <a:round/>
            </a:ln>
            <a:effectLst/>
          </c:spPr>
          <c:marker>
            <c:symbol val="none"/>
          </c:marker>
          <c:cat>
            <c:numRef>
              <c:f>ALoS!$B$2:$E$2</c:f>
              <c:numCache>
                <c:formatCode>General</c:formatCode>
                <c:ptCount val="4"/>
                <c:pt idx="0">
                  <c:v>2015</c:v>
                </c:pt>
                <c:pt idx="1">
                  <c:v>2016</c:v>
                </c:pt>
                <c:pt idx="2">
                  <c:v>2017</c:v>
                </c:pt>
                <c:pt idx="3">
                  <c:v>2018</c:v>
                </c:pt>
              </c:numCache>
            </c:numRef>
          </c:cat>
          <c:val>
            <c:numRef>
              <c:f>ALoS!$B$4:$E$4</c:f>
              <c:numCache>
                <c:formatCode>0.0</c:formatCode>
                <c:ptCount val="4"/>
                <c:pt idx="0">
                  <c:v>14.981818181818182</c:v>
                </c:pt>
                <c:pt idx="1">
                  <c:v>30.966666666666665</c:v>
                </c:pt>
                <c:pt idx="2">
                  <c:v>31.867924528301888</c:v>
                </c:pt>
                <c:pt idx="3">
                  <c:v>35.06666666666667</c:v>
                </c:pt>
              </c:numCache>
            </c:numRef>
          </c:val>
          <c:smooth val="0"/>
          <c:extLst>
            <c:ext xmlns:c16="http://schemas.microsoft.com/office/drawing/2014/chart" uri="{C3380CC4-5D6E-409C-BE32-E72D297353CC}">
              <c16:uniqueId val="{00000001-13FF-4CB7-858B-EE14C81DDC60}"/>
            </c:ext>
          </c:extLst>
        </c:ser>
        <c:ser>
          <c:idx val="2"/>
          <c:order val="2"/>
          <c:tx>
            <c:strRef>
              <c:f>ALoS!$A$5</c:f>
              <c:strCache>
                <c:ptCount val="1"/>
                <c:pt idx="0">
                  <c:v>NH White</c:v>
                </c:pt>
              </c:strCache>
            </c:strRef>
          </c:tx>
          <c:spPr>
            <a:ln w="28575" cap="rnd">
              <a:solidFill>
                <a:schemeClr val="accent4"/>
              </a:solidFill>
              <a:round/>
            </a:ln>
            <a:effectLst/>
          </c:spPr>
          <c:marker>
            <c:symbol val="none"/>
          </c:marker>
          <c:cat>
            <c:numRef>
              <c:f>ALoS!$B$2:$E$2</c:f>
              <c:numCache>
                <c:formatCode>General</c:formatCode>
                <c:ptCount val="4"/>
                <c:pt idx="0">
                  <c:v>2015</c:v>
                </c:pt>
                <c:pt idx="1">
                  <c:v>2016</c:v>
                </c:pt>
                <c:pt idx="2">
                  <c:v>2017</c:v>
                </c:pt>
                <c:pt idx="3">
                  <c:v>2018</c:v>
                </c:pt>
              </c:numCache>
            </c:numRef>
          </c:cat>
          <c:val>
            <c:numRef>
              <c:f>ALoS!$B$5:$E$5</c:f>
              <c:numCache>
                <c:formatCode>0.0</c:formatCode>
                <c:ptCount val="4"/>
                <c:pt idx="0">
                  <c:v>30.695652173913043</c:v>
                </c:pt>
                <c:pt idx="1">
                  <c:v>23.027777777777779</c:v>
                </c:pt>
                <c:pt idx="2">
                  <c:v>21.76923076923077</c:v>
                </c:pt>
                <c:pt idx="3">
                  <c:v>17.05</c:v>
                </c:pt>
              </c:numCache>
            </c:numRef>
          </c:val>
          <c:smooth val="0"/>
          <c:extLst>
            <c:ext xmlns:c16="http://schemas.microsoft.com/office/drawing/2014/chart" uri="{C3380CC4-5D6E-409C-BE32-E72D297353CC}">
              <c16:uniqueId val="{00000002-13FF-4CB7-858B-EE14C81DDC60}"/>
            </c:ext>
          </c:extLst>
        </c:ser>
        <c:dLbls>
          <c:showLegendKey val="0"/>
          <c:showVal val="0"/>
          <c:showCatName val="0"/>
          <c:showSerName val="0"/>
          <c:showPercent val="0"/>
          <c:showBubbleSize val="0"/>
        </c:dLbls>
        <c:smooth val="0"/>
        <c:axId val="1239517296"/>
        <c:axId val="1264758048"/>
      </c:lineChart>
      <c:catAx>
        <c:axId val="1239517296"/>
        <c:scaling>
          <c:orientation val="minMax"/>
        </c:scaling>
        <c:delete val="0"/>
        <c:axPos val="b"/>
        <c:title>
          <c:tx>
            <c:rich>
              <a:bodyPr/>
              <a:lstStyle/>
              <a:p>
                <a:pPr>
                  <a:defRPr/>
                </a:pPr>
                <a:r>
                  <a:rPr lang="en-US"/>
                  <a:t>Year</a:t>
                </a:r>
              </a:p>
            </c:rich>
          </c:tx>
          <c:overlay val="0"/>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264758048"/>
        <c:crosses val="autoZero"/>
        <c:auto val="1"/>
        <c:lblAlgn val="ctr"/>
        <c:lblOffset val="100"/>
        <c:noMultiLvlLbl val="0"/>
      </c:catAx>
      <c:valAx>
        <c:axId val="1264758048"/>
        <c:scaling>
          <c:orientation val="minMax"/>
        </c:scaling>
        <c:delete val="0"/>
        <c:axPos val="l"/>
        <c:title>
          <c:tx>
            <c:rich>
              <a:bodyPr rot="-5400000" vert="horz"/>
              <a:lstStyle/>
              <a:p>
                <a:pPr>
                  <a:defRPr/>
                </a:pPr>
                <a:r>
                  <a:rPr lang="en-US"/>
                  <a:t>Days</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vert="horz"/>
          <a:lstStyle/>
          <a:p>
            <a:pPr>
              <a:defRPr/>
            </a:pPr>
            <a:endParaRPr lang="en-US"/>
          </a:p>
        </c:txPr>
        <c:crossAx val="1239517296"/>
        <c:crosses val="autoZero"/>
        <c:crossBetween val="between"/>
      </c:valAx>
    </c:plotArea>
    <c:legend>
      <c:legendPos val="r"/>
      <c:layout>
        <c:manualLayout>
          <c:xMode val="edge"/>
          <c:yMode val="edge"/>
          <c:x val="0.71586023622047246"/>
          <c:y val="0.3632666229221348"/>
          <c:w val="0.25913976377952758"/>
          <c:h val="0.2511515748031495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100">
          <a:solidFill>
            <a:schemeClr val="tx1"/>
          </a:solidFill>
          <a:latin typeface="Quire Sans" panose="020B0502040400020003" pitchFamily="34" charset="0"/>
          <a:cs typeface="Quire Sans" panose="020B0502040400020003"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Percent YLS Score by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YLS_Scores!$B$3</c:f>
              <c:strCache>
                <c:ptCount val="1"/>
                <c:pt idx="0">
                  <c:v>Low</c:v>
                </c:pt>
              </c:strCache>
            </c:strRef>
          </c:tx>
          <c:spPr>
            <a:solidFill>
              <a:schemeClr val="accent1"/>
            </a:solidFill>
            <a:ln>
              <a:noFill/>
            </a:ln>
            <a:effectLst/>
          </c:spPr>
          <c:invertIfNegative val="0"/>
          <c:cat>
            <c:numRef>
              <c:f>YLS_Scores!$C$2:$H$2</c:f>
              <c:numCache>
                <c:formatCode>General</c:formatCode>
                <c:ptCount val="6"/>
                <c:pt idx="0">
                  <c:v>2011</c:v>
                </c:pt>
                <c:pt idx="1">
                  <c:v>2012</c:v>
                </c:pt>
                <c:pt idx="2">
                  <c:v>2013</c:v>
                </c:pt>
                <c:pt idx="3">
                  <c:v>2014</c:v>
                </c:pt>
                <c:pt idx="4">
                  <c:v>2015</c:v>
                </c:pt>
                <c:pt idx="5">
                  <c:v>2016</c:v>
                </c:pt>
              </c:numCache>
            </c:numRef>
          </c:cat>
          <c:val>
            <c:numRef>
              <c:f>YLS_Scores!$C$3:$H$3</c:f>
              <c:numCache>
                <c:formatCode>0.00%</c:formatCode>
                <c:ptCount val="6"/>
                <c:pt idx="0">
                  <c:v>0.24199999999999999</c:v>
                </c:pt>
                <c:pt idx="1">
                  <c:v>0.19399999999999998</c:v>
                </c:pt>
                <c:pt idx="2">
                  <c:v>0.17199999999999999</c:v>
                </c:pt>
                <c:pt idx="3">
                  <c:v>0.188</c:v>
                </c:pt>
                <c:pt idx="4">
                  <c:v>0.185</c:v>
                </c:pt>
                <c:pt idx="5">
                  <c:v>0.23300000000000001</c:v>
                </c:pt>
              </c:numCache>
            </c:numRef>
          </c:val>
          <c:extLst>
            <c:ext xmlns:c16="http://schemas.microsoft.com/office/drawing/2014/chart" uri="{C3380CC4-5D6E-409C-BE32-E72D297353CC}">
              <c16:uniqueId val="{00000000-0CFF-4959-AE8C-9F6CC7D6EF82}"/>
            </c:ext>
          </c:extLst>
        </c:ser>
        <c:ser>
          <c:idx val="1"/>
          <c:order val="1"/>
          <c:tx>
            <c:strRef>
              <c:f>YLS_Scores!$B$4</c:f>
              <c:strCache>
                <c:ptCount val="1"/>
                <c:pt idx="0">
                  <c:v>Moderate</c:v>
                </c:pt>
              </c:strCache>
            </c:strRef>
          </c:tx>
          <c:spPr>
            <a:solidFill>
              <a:schemeClr val="accent3"/>
            </a:solidFill>
            <a:ln>
              <a:noFill/>
            </a:ln>
            <a:effectLst/>
          </c:spPr>
          <c:invertIfNegative val="0"/>
          <c:cat>
            <c:numRef>
              <c:f>YLS_Scores!$C$2:$H$2</c:f>
              <c:numCache>
                <c:formatCode>General</c:formatCode>
                <c:ptCount val="6"/>
                <c:pt idx="0">
                  <c:v>2011</c:v>
                </c:pt>
                <c:pt idx="1">
                  <c:v>2012</c:v>
                </c:pt>
                <c:pt idx="2">
                  <c:v>2013</c:v>
                </c:pt>
                <c:pt idx="3">
                  <c:v>2014</c:v>
                </c:pt>
                <c:pt idx="4">
                  <c:v>2015</c:v>
                </c:pt>
                <c:pt idx="5">
                  <c:v>2016</c:v>
                </c:pt>
              </c:numCache>
            </c:numRef>
          </c:cat>
          <c:val>
            <c:numRef>
              <c:f>YLS_Scores!$C$4:$H$4</c:f>
              <c:numCache>
                <c:formatCode>0.00%</c:formatCode>
                <c:ptCount val="6"/>
                <c:pt idx="0">
                  <c:v>0.68799999999999994</c:v>
                </c:pt>
                <c:pt idx="1">
                  <c:v>0.58200000000000007</c:v>
                </c:pt>
                <c:pt idx="2">
                  <c:v>0.5</c:v>
                </c:pt>
                <c:pt idx="3">
                  <c:v>0.52100000000000002</c:v>
                </c:pt>
                <c:pt idx="4">
                  <c:v>0.51900000000000002</c:v>
                </c:pt>
                <c:pt idx="5">
                  <c:v>0.74400000000000011</c:v>
                </c:pt>
              </c:numCache>
            </c:numRef>
          </c:val>
          <c:extLst>
            <c:ext xmlns:c16="http://schemas.microsoft.com/office/drawing/2014/chart" uri="{C3380CC4-5D6E-409C-BE32-E72D297353CC}">
              <c16:uniqueId val="{00000001-0CFF-4959-AE8C-9F6CC7D6EF82}"/>
            </c:ext>
          </c:extLst>
        </c:ser>
        <c:ser>
          <c:idx val="2"/>
          <c:order val="2"/>
          <c:tx>
            <c:strRef>
              <c:f>YLS_Scores!$B$5</c:f>
              <c:strCache>
                <c:ptCount val="1"/>
                <c:pt idx="0">
                  <c:v>High</c:v>
                </c:pt>
              </c:strCache>
            </c:strRef>
          </c:tx>
          <c:spPr>
            <a:solidFill>
              <a:schemeClr val="accent5"/>
            </a:solidFill>
            <a:ln>
              <a:noFill/>
            </a:ln>
            <a:effectLst/>
          </c:spPr>
          <c:invertIfNegative val="0"/>
          <c:cat>
            <c:numRef>
              <c:f>YLS_Scores!$C$2:$H$2</c:f>
              <c:numCache>
                <c:formatCode>General</c:formatCode>
                <c:ptCount val="6"/>
                <c:pt idx="0">
                  <c:v>2011</c:v>
                </c:pt>
                <c:pt idx="1">
                  <c:v>2012</c:v>
                </c:pt>
                <c:pt idx="2">
                  <c:v>2013</c:v>
                </c:pt>
                <c:pt idx="3">
                  <c:v>2014</c:v>
                </c:pt>
                <c:pt idx="4">
                  <c:v>2015</c:v>
                </c:pt>
                <c:pt idx="5">
                  <c:v>2016</c:v>
                </c:pt>
              </c:numCache>
            </c:numRef>
          </c:cat>
          <c:val>
            <c:numRef>
              <c:f>YLS_Scores!$C$5:$H$5</c:f>
              <c:numCache>
                <c:formatCode>0.00%</c:formatCode>
                <c:ptCount val="6"/>
                <c:pt idx="0">
                  <c:v>7.5999999999999998E-2</c:v>
                </c:pt>
                <c:pt idx="1">
                  <c:v>0.11900000000000001</c:v>
                </c:pt>
                <c:pt idx="2">
                  <c:v>0.17199999999999999</c:v>
                </c:pt>
                <c:pt idx="3">
                  <c:v>0.16699999999999998</c:v>
                </c:pt>
                <c:pt idx="4">
                  <c:v>0.20399999999999999</c:v>
                </c:pt>
                <c:pt idx="5">
                  <c:v>0.20899999999999999</c:v>
                </c:pt>
              </c:numCache>
            </c:numRef>
          </c:val>
          <c:extLst>
            <c:ext xmlns:c16="http://schemas.microsoft.com/office/drawing/2014/chart" uri="{C3380CC4-5D6E-409C-BE32-E72D297353CC}">
              <c16:uniqueId val="{00000002-0CFF-4959-AE8C-9F6CC7D6EF82}"/>
            </c:ext>
          </c:extLst>
        </c:ser>
        <c:ser>
          <c:idx val="3"/>
          <c:order val="3"/>
          <c:tx>
            <c:strRef>
              <c:f>YLS_Scores!$B$6</c:f>
              <c:strCache>
                <c:ptCount val="1"/>
                <c:pt idx="0">
                  <c:v>No YLS</c:v>
                </c:pt>
              </c:strCache>
            </c:strRef>
          </c:tx>
          <c:spPr>
            <a:solidFill>
              <a:schemeClr val="accent1">
                <a:lumMod val="60000"/>
              </a:schemeClr>
            </a:solidFill>
            <a:ln>
              <a:noFill/>
            </a:ln>
            <a:effectLst/>
          </c:spPr>
          <c:invertIfNegative val="0"/>
          <c:cat>
            <c:numRef>
              <c:f>YLS_Scores!$C$2:$H$2</c:f>
              <c:numCache>
                <c:formatCode>General</c:formatCode>
                <c:ptCount val="6"/>
                <c:pt idx="0">
                  <c:v>2011</c:v>
                </c:pt>
                <c:pt idx="1">
                  <c:v>2012</c:v>
                </c:pt>
                <c:pt idx="2">
                  <c:v>2013</c:v>
                </c:pt>
                <c:pt idx="3">
                  <c:v>2014</c:v>
                </c:pt>
                <c:pt idx="4">
                  <c:v>2015</c:v>
                </c:pt>
                <c:pt idx="5">
                  <c:v>2016</c:v>
                </c:pt>
              </c:numCache>
            </c:numRef>
          </c:cat>
          <c:val>
            <c:numRef>
              <c:f>YLS_Scores!$C$6:$H$6</c:f>
              <c:numCache>
                <c:formatCode>0.00%</c:formatCode>
                <c:ptCount val="6"/>
                <c:pt idx="0">
                  <c:v>7.5999999999999998E-2</c:v>
                </c:pt>
                <c:pt idx="1">
                  <c:v>0.13400000000000001</c:v>
                </c:pt>
                <c:pt idx="2">
                  <c:v>0.25900000000000001</c:v>
                </c:pt>
                <c:pt idx="3">
                  <c:v>0.20800000000000002</c:v>
                </c:pt>
                <c:pt idx="4">
                  <c:v>0.185</c:v>
                </c:pt>
                <c:pt idx="5">
                  <c:v>4.7E-2</c:v>
                </c:pt>
              </c:numCache>
            </c:numRef>
          </c:val>
          <c:extLst>
            <c:ext xmlns:c16="http://schemas.microsoft.com/office/drawing/2014/chart" uri="{C3380CC4-5D6E-409C-BE32-E72D297353CC}">
              <c16:uniqueId val="{00000003-0CFF-4959-AE8C-9F6CC7D6EF82}"/>
            </c:ext>
          </c:extLst>
        </c:ser>
        <c:dLbls>
          <c:showLegendKey val="0"/>
          <c:showVal val="0"/>
          <c:showCatName val="0"/>
          <c:showSerName val="0"/>
          <c:showPercent val="0"/>
          <c:showBubbleSize val="0"/>
        </c:dLbls>
        <c:gapWidth val="219"/>
        <c:overlap val="-27"/>
        <c:axId val="1516247840"/>
        <c:axId val="1516248256"/>
      </c:barChart>
      <c:catAx>
        <c:axId val="151624784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16248256"/>
        <c:crosses val="autoZero"/>
        <c:auto val="1"/>
        <c:lblAlgn val="ctr"/>
        <c:lblOffset val="100"/>
        <c:noMultiLvlLbl val="0"/>
      </c:catAx>
      <c:valAx>
        <c:axId val="1516248256"/>
        <c:scaling>
          <c:orientation val="minMax"/>
        </c:scaling>
        <c:delete val="0"/>
        <c:axPos val="l"/>
        <c:numFmt formatCode="0.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16247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Youth on Supervision by Sex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'Youth on Supervision_OHP'!$C$3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'Youth on Supervision_OHP'!$B$4:$B$7</c:f>
              <c:numCache>
                <c:formatCode>General</c:formatCode>
                <c:ptCount val="4"/>
                <c:pt idx="0">
                  <c:v>2017</c:v>
                </c:pt>
                <c:pt idx="1">
                  <c:v>2018</c:v>
                </c:pt>
                <c:pt idx="2">
                  <c:v>2019</c:v>
                </c:pt>
                <c:pt idx="3">
                  <c:v>2020</c:v>
                </c:pt>
              </c:numCache>
            </c:numRef>
          </c:cat>
          <c:val>
            <c:numRef>
              <c:f>'Youth on Supervision_OHP'!$C$4:$C$7</c:f>
              <c:numCache>
                <c:formatCode>General</c:formatCode>
                <c:ptCount val="4"/>
                <c:pt idx="0">
                  <c:v>37</c:v>
                </c:pt>
                <c:pt idx="1">
                  <c:v>20</c:v>
                </c:pt>
                <c:pt idx="2">
                  <c:v>14</c:v>
                </c:pt>
                <c:pt idx="3">
                  <c:v>20</c:v>
                </c:pt>
              </c:numCache>
            </c:numRef>
          </c:val>
          <c:extLst>
            <c:ext xmlns:c16="http://schemas.microsoft.com/office/drawing/2014/chart" uri="{C3380CC4-5D6E-409C-BE32-E72D297353CC}">
              <c16:uniqueId val="{00000000-F372-4E96-B4CA-4EB516C2C1BC}"/>
            </c:ext>
          </c:extLst>
        </c:ser>
        <c:ser>
          <c:idx val="1"/>
          <c:order val="1"/>
          <c:tx>
            <c:strRef>
              <c:f>'Youth on Supervision_OHP'!$D$3</c:f>
              <c:strCache>
                <c:ptCount val="1"/>
                <c:pt idx="0">
                  <c:v>Female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'Youth on Supervision_OHP'!$B$4:$B$7</c:f>
              <c:numCache>
                <c:formatCode>General</c:formatCode>
                <c:ptCount val="4"/>
                <c:pt idx="0">
                  <c:v>2017</c:v>
                </c:pt>
                <c:pt idx="1">
                  <c:v>2018</c:v>
                </c:pt>
                <c:pt idx="2">
                  <c:v>2019</c:v>
                </c:pt>
                <c:pt idx="3">
                  <c:v>2020</c:v>
                </c:pt>
              </c:numCache>
            </c:numRef>
          </c:cat>
          <c:val>
            <c:numRef>
              <c:f>'Youth on Supervision_OHP'!$D$4:$D$7</c:f>
              <c:numCache>
                <c:formatCode>General</c:formatCode>
                <c:ptCount val="4"/>
                <c:pt idx="0">
                  <c:v>3</c:v>
                </c:pt>
                <c:pt idx="1">
                  <c:v>1</c:v>
                </c:pt>
                <c:pt idx="2">
                  <c:v>0</c:v>
                </c:pt>
                <c:pt idx="3">
                  <c:v>1</c:v>
                </c:pt>
              </c:numCache>
            </c:numRef>
          </c:val>
          <c:extLst>
            <c:ext xmlns:c16="http://schemas.microsoft.com/office/drawing/2014/chart" uri="{C3380CC4-5D6E-409C-BE32-E72D297353CC}">
              <c16:uniqueId val="{00000001-F372-4E96-B4CA-4EB516C2C1BC}"/>
            </c:ext>
          </c:extLst>
        </c:ser>
        <c:ser>
          <c:idx val="2"/>
          <c:order val="2"/>
          <c:tx>
            <c:strRef>
              <c:f>'Youth on Supervision_OHP'!$E$3</c:f>
              <c:strCache>
                <c:ptCount val="1"/>
                <c:pt idx="0">
                  <c:v>Total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'Youth on Supervision_OHP'!$B$4:$B$7</c:f>
              <c:numCache>
                <c:formatCode>General</c:formatCode>
                <c:ptCount val="4"/>
                <c:pt idx="0">
                  <c:v>2017</c:v>
                </c:pt>
                <c:pt idx="1">
                  <c:v>2018</c:v>
                </c:pt>
                <c:pt idx="2">
                  <c:v>2019</c:v>
                </c:pt>
                <c:pt idx="3">
                  <c:v>2020</c:v>
                </c:pt>
              </c:numCache>
            </c:numRef>
          </c:cat>
          <c:val>
            <c:numRef>
              <c:f>'Youth on Supervision_OHP'!$E$4:$E$7</c:f>
              <c:numCache>
                <c:formatCode>General</c:formatCode>
                <c:ptCount val="4"/>
                <c:pt idx="0">
                  <c:v>40</c:v>
                </c:pt>
                <c:pt idx="1">
                  <c:v>21</c:v>
                </c:pt>
                <c:pt idx="2">
                  <c:v>14</c:v>
                </c:pt>
                <c:pt idx="3">
                  <c:v>21</c:v>
                </c:pt>
              </c:numCache>
            </c:numRef>
          </c:val>
          <c:extLst>
            <c:ext xmlns:c16="http://schemas.microsoft.com/office/drawing/2014/chart" uri="{C3380CC4-5D6E-409C-BE32-E72D297353CC}">
              <c16:uniqueId val="{00000002-F372-4E96-B4CA-4EB516C2C1BC}"/>
            </c:ext>
          </c:extLst>
        </c:ser>
        <c:dLbls>
          <c:dLblPos val="outEnd"/>
          <c:showLegendKey val="0"/>
          <c:showVal val="1"/>
          <c:showCatName val="0"/>
          <c:showSerName val="0"/>
          <c:showPercent val="0"/>
          <c:showBubbleSize val="0"/>
        </c:dLbls>
        <c:gapWidth val="219"/>
        <c:overlap val="-27"/>
        <c:axId val="1499620608"/>
        <c:axId val="1499621440"/>
      </c:barChart>
      <c:catAx>
        <c:axId val="149962060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99621440"/>
        <c:crosses val="autoZero"/>
        <c:auto val="1"/>
        <c:lblAlgn val="ctr"/>
        <c:lblOffset val="100"/>
        <c:noMultiLvlLbl val="0"/>
      </c:catAx>
      <c:valAx>
        <c:axId val="1499621440"/>
        <c:scaling>
          <c:orientation val="minMax"/>
        </c:scaling>
        <c:delete val="0"/>
        <c:axPos val="l"/>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9962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Number of Youth Referred to Court- JD11</a:t>
            </a:r>
          </a:p>
        </c:rich>
      </c:tx>
      <c:overlay val="0"/>
      <c:spPr>
        <a:noFill/>
        <a:ln>
          <a:noFill/>
        </a:ln>
        <a:effectLst/>
      </c:spPr>
    </c:title>
    <c:autoTitleDeleted val="0"/>
    <c:plotArea>
      <c:layout/>
      <c:barChart>
        <c:barDir val="col"/>
        <c:grouping val="clustered"/>
        <c:varyColors val="0"/>
        <c:ser>
          <c:idx val="0"/>
          <c:order val="0"/>
          <c:tx>
            <c:strRef>
              <c:f>'Refer to Juvenile Court'!$D$2</c:f>
              <c:strCache>
                <c:ptCount val="1"/>
                <c:pt idx="0">
                  <c:v>JD 11 2015-2017</c:v>
                </c:pt>
              </c:strCache>
            </c:strRef>
          </c:tx>
          <c:spPr>
            <a:solidFill>
              <a:schemeClr val="accent6"/>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'Refer to Juvenile Court'!$C$3:$C$8</c:f>
              <c:strCache>
                <c:ptCount val="6"/>
                <c:pt idx="0">
                  <c:v>AA/Black</c:v>
                </c:pt>
                <c:pt idx="1">
                  <c:v>Asian</c:v>
                </c:pt>
                <c:pt idx="2">
                  <c:v>Am In/Al Nat</c:v>
                </c:pt>
                <c:pt idx="3">
                  <c:v>Hisp/Lat</c:v>
                </c:pt>
                <c:pt idx="4">
                  <c:v>Nat Haw/PI</c:v>
                </c:pt>
                <c:pt idx="5">
                  <c:v>White</c:v>
                </c:pt>
              </c:strCache>
            </c:strRef>
          </c:cat>
          <c:val>
            <c:numRef>
              <c:f>'Refer to Juvenile Court'!$D$3:$D$8</c:f>
              <c:numCache>
                <c:formatCode>General</c:formatCode>
                <c:ptCount val="6"/>
                <c:pt idx="0">
                  <c:v>69</c:v>
                </c:pt>
                <c:pt idx="1">
                  <c:v>0</c:v>
                </c:pt>
                <c:pt idx="2">
                  <c:v>3</c:v>
                </c:pt>
                <c:pt idx="3">
                  <c:v>18</c:v>
                </c:pt>
                <c:pt idx="4">
                  <c:v>0</c:v>
                </c:pt>
                <c:pt idx="5">
                  <c:v>305</c:v>
                </c:pt>
              </c:numCache>
            </c:numRef>
          </c:val>
          <c:extLst>
            <c:ext xmlns:c16="http://schemas.microsoft.com/office/drawing/2014/chart" uri="{C3380CC4-5D6E-409C-BE32-E72D297353CC}">
              <c16:uniqueId val="{00000000-49F5-448C-AE6B-067B8320056F}"/>
            </c:ext>
          </c:extLst>
        </c:ser>
        <c:ser>
          <c:idx val="1"/>
          <c:order val="1"/>
          <c:tx>
            <c:strRef>
              <c:f>'Refer to Juvenile Court'!$E$2</c:f>
              <c:strCache>
                <c:ptCount val="1"/>
                <c:pt idx="0">
                  <c:v>JD 11 2018-2020</c:v>
                </c:pt>
              </c:strCache>
            </c:strRef>
          </c:tx>
          <c:spPr>
            <a:solidFill>
              <a:schemeClr val="accent5"/>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'Refer to Juvenile Court'!$C$3:$C$8</c:f>
              <c:strCache>
                <c:ptCount val="6"/>
                <c:pt idx="0">
                  <c:v>AA/Black</c:v>
                </c:pt>
                <c:pt idx="1">
                  <c:v>Asian</c:v>
                </c:pt>
                <c:pt idx="2">
                  <c:v>Am In/Al Nat</c:v>
                </c:pt>
                <c:pt idx="3">
                  <c:v>Hisp/Lat</c:v>
                </c:pt>
                <c:pt idx="4">
                  <c:v>Nat Haw/PI</c:v>
                </c:pt>
                <c:pt idx="5">
                  <c:v>White</c:v>
                </c:pt>
              </c:strCache>
            </c:strRef>
          </c:cat>
          <c:val>
            <c:numRef>
              <c:f>'Refer to Juvenile Court'!$E$3:$E$8</c:f>
              <c:numCache>
                <c:formatCode>General</c:formatCode>
                <c:ptCount val="6"/>
                <c:pt idx="0">
                  <c:v>66</c:v>
                </c:pt>
                <c:pt idx="1">
                  <c:v>0</c:v>
                </c:pt>
                <c:pt idx="2">
                  <c:v>2</c:v>
                </c:pt>
                <c:pt idx="3">
                  <c:v>9</c:v>
                </c:pt>
                <c:pt idx="4">
                  <c:v>0</c:v>
                </c:pt>
                <c:pt idx="5">
                  <c:v>164</c:v>
                </c:pt>
              </c:numCache>
            </c:numRef>
          </c:val>
          <c:extLst>
            <c:ext xmlns:c16="http://schemas.microsoft.com/office/drawing/2014/chart" uri="{C3380CC4-5D6E-409C-BE32-E72D297353CC}">
              <c16:uniqueId val="{00000001-49F5-448C-AE6B-067B8320056F}"/>
            </c:ext>
          </c:extLst>
        </c:ser>
        <c:dLbls>
          <c:dLblPos val="outEnd"/>
          <c:showLegendKey val="0"/>
          <c:showVal val="1"/>
          <c:showCatName val="0"/>
          <c:showSerName val="0"/>
          <c:showPercent val="0"/>
          <c:showBubbleSize val="0"/>
        </c:dLbls>
        <c:gapWidth val="21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a:solidFill>
              <a:schemeClr val="bg1"/>
            </a:solidFill>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Rate of Referral to Court JD 11</a:t>
            </a:r>
          </a:p>
        </c:rich>
      </c:tx>
      <c:overlay val="0"/>
      <c:spPr>
        <a:noFill/>
        <a:ln>
          <a:noFill/>
        </a:ln>
        <a:effectLst/>
      </c:spPr>
    </c:title>
    <c:autoTitleDeleted val="0"/>
    <c:plotArea>
      <c:layout/>
      <c:barChart>
        <c:barDir val="col"/>
        <c:grouping val="clustered"/>
        <c:varyColors val="0"/>
        <c:ser>
          <c:idx val="0"/>
          <c:order val="0"/>
          <c:tx>
            <c:strRef>
              <c:f>'Refer to Juvenile Court'!$D$19</c:f>
              <c:strCache>
                <c:ptCount val="1"/>
                <c:pt idx="0">
                  <c:v>JD 11 2015-2017</c:v>
                </c:pt>
              </c:strCache>
            </c:strRef>
          </c:tx>
          <c:spPr>
            <a:solidFill>
              <a:schemeClr val="accent6"/>
            </a:solidFill>
            <a:ln>
              <a:noFill/>
            </a:ln>
            <a:effectLst/>
          </c:spPr>
          <c:invertIfNegative val="0"/>
          <c:dLbls>
            <c:delete val="1"/>
          </c:dLbls>
          <c:cat>
            <c:strRef>
              <c:f>'Refer to Juvenile Court'!$C$20:$C$26</c:f>
              <c:strCache>
                <c:ptCount val="7"/>
                <c:pt idx="0">
                  <c:v>AA/Black</c:v>
                </c:pt>
                <c:pt idx="1">
                  <c:v>Asian</c:v>
                </c:pt>
                <c:pt idx="2">
                  <c:v>Am In/Al Nat</c:v>
                </c:pt>
                <c:pt idx="3">
                  <c:v>Hisp/Lat</c:v>
                </c:pt>
                <c:pt idx="4">
                  <c:v>Nat Haw/PI</c:v>
                </c:pt>
                <c:pt idx="5">
                  <c:v>White</c:v>
                </c:pt>
                <c:pt idx="6">
                  <c:v>Non-White</c:v>
                </c:pt>
              </c:strCache>
            </c:strRef>
          </c:cat>
          <c:val>
            <c:numRef>
              <c:f>'Refer to Juvenile Court'!$D$20:$D$26</c:f>
              <c:numCache>
                <c:formatCode>General</c:formatCode>
                <c:ptCount val="7"/>
                <c:pt idx="0">
                  <c:v>3.98</c:v>
                </c:pt>
                <c:pt idx="2">
                  <c:v>0.3</c:v>
                </c:pt>
                <c:pt idx="3">
                  <c:v>0.68</c:v>
                </c:pt>
                <c:pt idx="5">
                  <c:v>1</c:v>
                </c:pt>
                <c:pt idx="6">
                  <c:v>1.57</c:v>
                </c:pt>
              </c:numCache>
            </c:numRef>
          </c:val>
          <c:extLst>
            <c:ext xmlns:c16="http://schemas.microsoft.com/office/drawing/2014/chart" uri="{C3380CC4-5D6E-409C-BE32-E72D297353CC}">
              <c16:uniqueId val="{00000000-E77C-4753-A4FB-4D58725B054A}"/>
            </c:ext>
          </c:extLst>
        </c:ser>
        <c:ser>
          <c:idx val="1"/>
          <c:order val="1"/>
          <c:tx>
            <c:strRef>
              <c:f>'Refer to Juvenile Court'!$E$19</c:f>
              <c:strCache>
                <c:ptCount val="1"/>
                <c:pt idx="0">
                  <c:v>JD 11 2018-2020</c:v>
                </c:pt>
              </c:strCache>
            </c:strRef>
          </c:tx>
          <c:spPr>
            <a:solidFill>
              <a:schemeClr val="accent5"/>
            </a:solidFill>
            <a:ln>
              <a:noFill/>
            </a:ln>
            <a:effectLst/>
          </c:spPr>
          <c:invertIfNegative val="0"/>
          <c:dLbls>
            <c:delete val="1"/>
          </c:dLbls>
          <c:cat>
            <c:strRef>
              <c:f>'Refer to Juvenile Court'!$C$20:$C$26</c:f>
              <c:strCache>
                <c:ptCount val="7"/>
                <c:pt idx="0">
                  <c:v>AA/Black</c:v>
                </c:pt>
                <c:pt idx="1">
                  <c:v>Asian</c:v>
                </c:pt>
                <c:pt idx="2">
                  <c:v>Am In/Al Nat</c:v>
                </c:pt>
                <c:pt idx="3">
                  <c:v>Hisp/Lat</c:v>
                </c:pt>
                <c:pt idx="4">
                  <c:v>Nat Haw/PI</c:v>
                </c:pt>
                <c:pt idx="5">
                  <c:v>White</c:v>
                </c:pt>
                <c:pt idx="6">
                  <c:v>Non-White</c:v>
                </c:pt>
              </c:strCache>
            </c:strRef>
          </c:cat>
          <c:val>
            <c:numRef>
              <c:f>'Refer to Juvenile Court'!$E$20:$E$26</c:f>
              <c:numCache>
                <c:formatCode>General</c:formatCode>
                <c:ptCount val="7"/>
                <c:pt idx="0">
                  <c:v>7.16</c:v>
                </c:pt>
                <c:pt idx="2">
                  <c:v>0.37</c:v>
                </c:pt>
                <c:pt idx="3">
                  <c:v>0.23</c:v>
                </c:pt>
                <c:pt idx="5">
                  <c:v>1</c:v>
                </c:pt>
                <c:pt idx="6">
                  <c:v>2.46</c:v>
                </c:pt>
              </c:numCache>
            </c:numRef>
          </c:val>
          <c:extLst>
            <c:ext xmlns:c16="http://schemas.microsoft.com/office/drawing/2014/chart" uri="{C3380CC4-5D6E-409C-BE32-E72D297353CC}">
              <c16:uniqueId val="{00000001-E77C-4753-A4FB-4D58725B054A}"/>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a:pPr>
            <a:r>
              <a:rPr lang="en-US"/>
              <a:t>Rate of Referral to Court- JD 11 &amp; KS</a:t>
            </a:r>
          </a:p>
        </c:rich>
      </c:tx>
      <c:overlay val="0"/>
      <c:spPr>
        <a:noFill/>
        <a:ln>
          <a:noFill/>
        </a:ln>
        <a:effectLst/>
      </c:spPr>
    </c:title>
    <c:autoTitleDeleted val="0"/>
    <c:plotArea>
      <c:layout/>
      <c:barChart>
        <c:barDir val="col"/>
        <c:grouping val="clustered"/>
        <c:varyColors val="0"/>
        <c:ser>
          <c:idx val="0"/>
          <c:order val="0"/>
          <c:tx>
            <c:strRef>
              <c:f>'Refer to Juvenile Court'!$E$19</c:f>
              <c:strCache>
                <c:ptCount val="1"/>
                <c:pt idx="0">
                  <c:v>JD 11 2018-2020</c:v>
                </c:pt>
              </c:strCache>
            </c:strRef>
          </c:tx>
          <c:spPr>
            <a:solidFill>
              <a:schemeClr val="accent5"/>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'Refer to Juvenile Court'!$C$20:$C$26</c:f>
              <c:strCache>
                <c:ptCount val="7"/>
                <c:pt idx="0">
                  <c:v>AA/Black</c:v>
                </c:pt>
                <c:pt idx="1">
                  <c:v>Asian</c:v>
                </c:pt>
                <c:pt idx="2">
                  <c:v>Am In/Al Nat</c:v>
                </c:pt>
                <c:pt idx="3">
                  <c:v>Hisp/Lat</c:v>
                </c:pt>
                <c:pt idx="4">
                  <c:v>Nat Haw/PI</c:v>
                </c:pt>
                <c:pt idx="5">
                  <c:v>White</c:v>
                </c:pt>
                <c:pt idx="6">
                  <c:v>Non-White</c:v>
                </c:pt>
              </c:strCache>
            </c:strRef>
          </c:cat>
          <c:val>
            <c:numRef>
              <c:f>'Refer to Juvenile Court'!$E$20:$E$26</c:f>
              <c:numCache>
                <c:formatCode>General</c:formatCode>
                <c:ptCount val="7"/>
                <c:pt idx="0">
                  <c:v>7.16</c:v>
                </c:pt>
                <c:pt idx="2">
                  <c:v>0.37</c:v>
                </c:pt>
                <c:pt idx="3">
                  <c:v>0.23</c:v>
                </c:pt>
                <c:pt idx="5">
                  <c:v>1</c:v>
                </c:pt>
                <c:pt idx="6">
                  <c:v>2.46</c:v>
                </c:pt>
              </c:numCache>
            </c:numRef>
          </c:val>
          <c:extLst>
            <c:ext xmlns:c16="http://schemas.microsoft.com/office/drawing/2014/chart" uri="{C3380CC4-5D6E-409C-BE32-E72D297353CC}">
              <c16:uniqueId val="{00000000-CA5C-491D-A6C2-7371B164CF46}"/>
            </c:ext>
          </c:extLst>
        </c:ser>
        <c:ser>
          <c:idx val="1"/>
          <c:order val="1"/>
          <c:tx>
            <c:strRef>
              <c:f>'Refer to Juvenile Court'!$F$19</c:f>
              <c:strCache>
                <c:ptCount val="1"/>
                <c:pt idx="0">
                  <c:v>KS 2018-2020</c:v>
                </c:pt>
              </c:strCache>
            </c:strRef>
          </c:tx>
          <c:spPr>
            <a:solidFill>
              <a:schemeClr val="accent4"/>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'Refer to Juvenile Court'!$C$20:$C$26</c:f>
              <c:strCache>
                <c:ptCount val="7"/>
                <c:pt idx="0">
                  <c:v>AA/Black</c:v>
                </c:pt>
                <c:pt idx="1">
                  <c:v>Asian</c:v>
                </c:pt>
                <c:pt idx="2">
                  <c:v>Am In/Al Nat</c:v>
                </c:pt>
                <c:pt idx="3">
                  <c:v>Hisp/Lat</c:v>
                </c:pt>
                <c:pt idx="4">
                  <c:v>Nat Haw/PI</c:v>
                </c:pt>
                <c:pt idx="5">
                  <c:v>White</c:v>
                </c:pt>
                <c:pt idx="6">
                  <c:v>Non-White</c:v>
                </c:pt>
              </c:strCache>
            </c:strRef>
          </c:cat>
          <c:val>
            <c:numRef>
              <c:f>'Refer to Juvenile Court'!$F$20:$F$26</c:f>
              <c:numCache>
                <c:formatCode>General</c:formatCode>
                <c:ptCount val="7"/>
                <c:pt idx="0">
                  <c:v>3.37</c:v>
                </c:pt>
                <c:pt idx="1">
                  <c:v>0.18</c:v>
                </c:pt>
                <c:pt idx="2">
                  <c:v>0.86</c:v>
                </c:pt>
                <c:pt idx="3">
                  <c:v>0.88</c:v>
                </c:pt>
                <c:pt idx="5">
                  <c:v>1</c:v>
                </c:pt>
                <c:pt idx="6">
                  <c:v>1.46</c:v>
                </c:pt>
              </c:numCache>
            </c:numRef>
          </c:val>
          <c:extLst>
            <c:ext xmlns:c16="http://schemas.microsoft.com/office/drawing/2014/chart" uri="{C3380CC4-5D6E-409C-BE32-E72D297353CC}">
              <c16:uniqueId val="{00000001-CA5C-491D-A6C2-7371B164CF46}"/>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Relative Arrest Rate- JD 11</a:t>
            </a:r>
          </a:p>
        </c:rich>
      </c:tx>
      <c:overlay val="0"/>
      <c:spPr>
        <a:noFill/>
        <a:ln>
          <a:noFill/>
        </a:ln>
        <a:effectLst/>
      </c:spPr>
    </c:title>
    <c:autoTitleDeleted val="0"/>
    <c:plotArea>
      <c:layout>
        <c:manualLayout>
          <c:layoutTarget val="inner"/>
          <c:xMode val="edge"/>
          <c:yMode val="edge"/>
          <c:x val="5.0427697210131996E-2"/>
          <c:y val="0.11967092259823973"/>
          <c:w val="0.93786572493751497"/>
          <c:h val="0.74058763117927096"/>
        </c:manualLayout>
      </c:layout>
      <c:barChart>
        <c:barDir val="col"/>
        <c:grouping val="clustered"/>
        <c:varyColors val="0"/>
        <c:ser>
          <c:idx val="0"/>
          <c:order val="0"/>
          <c:tx>
            <c:strRef>
              <c:f>Arrests!$C$20</c:f>
              <c:strCache>
                <c:ptCount val="1"/>
                <c:pt idx="0">
                  <c:v>JD 11 2015-2017</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Arrests!$B$21:$B$27</c:f>
              <c:strCache>
                <c:ptCount val="7"/>
                <c:pt idx="0">
                  <c:v>AA/Black</c:v>
                </c:pt>
                <c:pt idx="1">
                  <c:v>Asian</c:v>
                </c:pt>
                <c:pt idx="2">
                  <c:v>Am In/Al Nat</c:v>
                </c:pt>
                <c:pt idx="3">
                  <c:v>Hisp/Lat</c:v>
                </c:pt>
                <c:pt idx="4">
                  <c:v>Nat Haw/PI</c:v>
                </c:pt>
                <c:pt idx="5">
                  <c:v>White</c:v>
                </c:pt>
                <c:pt idx="6">
                  <c:v>Non-White</c:v>
                </c:pt>
              </c:strCache>
            </c:strRef>
          </c:cat>
          <c:val>
            <c:numRef>
              <c:f>Arrests!$C$21:$C$27</c:f>
              <c:numCache>
                <c:formatCode>General</c:formatCode>
                <c:ptCount val="7"/>
                <c:pt idx="0">
                  <c:v>5.55</c:v>
                </c:pt>
                <c:pt idx="1">
                  <c:v>0</c:v>
                </c:pt>
                <c:pt idx="2">
                  <c:v>0.15</c:v>
                </c:pt>
                <c:pt idx="3">
                  <c:v>0.97</c:v>
                </c:pt>
                <c:pt idx="5">
                  <c:v>1</c:v>
                </c:pt>
                <c:pt idx="6">
                  <c:v>2.14</c:v>
                </c:pt>
              </c:numCache>
            </c:numRef>
          </c:val>
          <c:extLst>
            <c:ext xmlns:c16="http://schemas.microsoft.com/office/drawing/2014/chart" uri="{C3380CC4-5D6E-409C-BE32-E72D297353CC}">
              <c16:uniqueId val="{00000000-CA7B-42B0-90B6-6AB7EEB3B351}"/>
            </c:ext>
          </c:extLst>
        </c:ser>
        <c:ser>
          <c:idx val="1"/>
          <c:order val="1"/>
          <c:tx>
            <c:strRef>
              <c:f>Arrests!$D$20</c:f>
              <c:strCache>
                <c:ptCount val="1"/>
                <c:pt idx="0">
                  <c:v>JD 11 2018-2020</c:v>
                </c:pt>
              </c:strCache>
            </c:strRef>
          </c:tx>
          <c:spPr>
            <a:solidFill>
              <a:schemeClr val="accent5">
                <a:lumMod val="20000"/>
                <a:lumOff val="80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Arrests!$B$21:$B$27</c:f>
              <c:strCache>
                <c:ptCount val="7"/>
                <c:pt idx="0">
                  <c:v>AA/Black</c:v>
                </c:pt>
                <c:pt idx="1">
                  <c:v>Asian</c:v>
                </c:pt>
                <c:pt idx="2">
                  <c:v>Am In/Al Nat</c:v>
                </c:pt>
                <c:pt idx="3">
                  <c:v>Hisp/Lat</c:v>
                </c:pt>
                <c:pt idx="4">
                  <c:v>Nat Haw/PI</c:v>
                </c:pt>
                <c:pt idx="5">
                  <c:v>White</c:v>
                </c:pt>
                <c:pt idx="6">
                  <c:v>Non-White</c:v>
                </c:pt>
              </c:strCache>
            </c:strRef>
          </c:cat>
          <c:val>
            <c:numRef>
              <c:f>Arrests!$D$21:$D$27</c:f>
              <c:numCache>
                <c:formatCode>General</c:formatCode>
                <c:ptCount val="7"/>
                <c:pt idx="0">
                  <c:v>5.54</c:v>
                </c:pt>
                <c:pt idx="1">
                  <c:v>0.3</c:v>
                </c:pt>
                <c:pt idx="2">
                  <c:v>0</c:v>
                </c:pt>
                <c:pt idx="3">
                  <c:v>1.67</c:v>
                </c:pt>
                <c:pt idx="5">
                  <c:v>1</c:v>
                </c:pt>
                <c:pt idx="6">
                  <c:v>2.42</c:v>
                </c:pt>
              </c:numCache>
            </c:numRef>
          </c:val>
          <c:extLst>
            <c:ext xmlns:c16="http://schemas.microsoft.com/office/drawing/2014/chart" uri="{C3380CC4-5D6E-409C-BE32-E72D297353CC}">
              <c16:uniqueId val="{00000001-CA7B-42B0-90B6-6AB7EEB3B351}"/>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Relative Arrest Rate- JD 11 &amp; KS</a:t>
            </a:r>
          </a:p>
        </c:rich>
      </c:tx>
      <c:overlay val="0"/>
      <c:spPr>
        <a:noFill/>
        <a:ln>
          <a:noFill/>
        </a:ln>
        <a:effectLst/>
      </c:spPr>
    </c:title>
    <c:autoTitleDeleted val="0"/>
    <c:plotArea>
      <c:layout/>
      <c:barChart>
        <c:barDir val="col"/>
        <c:grouping val="clustered"/>
        <c:varyColors val="0"/>
        <c:ser>
          <c:idx val="0"/>
          <c:order val="0"/>
          <c:tx>
            <c:strRef>
              <c:f>Arrests!$D$20</c:f>
              <c:strCache>
                <c:ptCount val="1"/>
                <c:pt idx="0">
                  <c:v>JD 11 2018-2020</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Arrests!$B$21:$B$27</c:f>
              <c:strCache>
                <c:ptCount val="7"/>
                <c:pt idx="0">
                  <c:v>AA/Black</c:v>
                </c:pt>
                <c:pt idx="1">
                  <c:v>Asian</c:v>
                </c:pt>
                <c:pt idx="2">
                  <c:v>Am In/Al Nat</c:v>
                </c:pt>
                <c:pt idx="3">
                  <c:v>Hisp/Lat</c:v>
                </c:pt>
                <c:pt idx="4">
                  <c:v>Nat Haw/PI</c:v>
                </c:pt>
                <c:pt idx="5">
                  <c:v>White</c:v>
                </c:pt>
                <c:pt idx="6">
                  <c:v>Non-White</c:v>
                </c:pt>
              </c:strCache>
            </c:strRef>
          </c:cat>
          <c:val>
            <c:numRef>
              <c:f>Arrests!$D$21:$D$27</c:f>
              <c:numCache>
                <c:formatCode>General</c:formatCode>
                <c:ptCount val="7"/>
                <c:pt idx="0">
                  <c:v>5.54</c:v>
                </c:pt>
                <c:pt idx="1">
                  <c:v>0.3</c:v>
                </c:pt>
                <c:pt idx="2">
                  <c:v>0</c:v>
                </c:pt>
                <c:pt idx="3">
                  <c:v>1.67</c:v>
                </c:pt>
                <c:pt idx="5">
                  <c:v>1</c:v>
                </c:pt>
                <c:pt idx="6">
                  <c:v>2.42</c:v>
                </c:pt>
              </c:numCache>
            </c:numRef>
          </c:val>
          <c:extLst>
            <c:ext xmlns:c16="http://schemas.microsoft.com/office/drawing/2014/chart" uri="{C3380CC4-5D6E-409C-BE32-E72D297353CC}">
              <c16:uniqueId val="{00000000-FFC1-4CCD-966E-EECDEA141F97}"/>
            </c:ext>
          </c:extLst>
        </c:ser>
        <c:ser>
          <c:idx val="1"/>
          <c:order val="1"/>
          <c:tx>
            <c:strRef>
              <c:f>Arrests!$E$20</c:f>
              <c:strCache>
                <c:ptCount val="1"/>
                <c:pt idx="0">
                  <c:v>KS 2018-2020</c:v>
                </c:pt>
              </c:strCache>
            </c:strRef>
          </c:tx>
          <c:spPr>
            <a:solidFill>
              <a:schemeClr val="accent5">
                <a:lumMod val="20000"/>
                <a:lumOff val="80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Arrests!$B$21:$B$27</c:f>
              <c:strCache>
                <c:ptCount val="7"/>
                <c:pt idx="0">
                  <c:v>AA/Black</c:v>
                </c:pt>
                <c:pt idx="1">
                  <c:v>Asian</c:v>
                </c:pt>
                <c:pt idx="2">
                  <c:v>Am In/Al Nat</c:v>
                </c:pt>
                <c:pt idx="3">
                  <c:v>Hisp/Lat</c:v>
                </c:pt>
                <c:pt idx="4">
                  <c:v>Nat Haw/PI</c:v>
                </c:pt>
                <c:pt idx="5">
                  <c:v>White</c:v>
                </c:pt>
                <c:pt idx="6">
                  <c:v>Non-White</c:v>
                </c:pt>
              </c:strCache>
            </c:strRef>
          </c:cat>
          <c:val>
            <c:numRef>
              <c:f>Arrests!$E$21:$E$27</c:f>
              <c:numCache>
                <c:formatCode>General</c:formatCode>
                <c:ptCount val="7"/>
                <c:pt idx="0">
                  <c:v>3.58</c:v>
                </c:pt>
                <c:pt idx="1">
                  <c:v>0.18</c:v>
                </c:pt>
                <c:pt idx="2">
                  <c:v>0.4</c:v>
                </c:pt>
                <c:pt idx="3">
                  <c:v>1.18</c:v>
                </c:pt>
                <c:pt idx="5">
                  <c:v>1</c:v>
                </c:pt>
                <c:pt idx="6">
                  <c:v>1.68</c:v>
                </c:pt>
              </c:numCache>
            </c:numRef>
          </c:val>
          <c:extLst>
            <c:ext xmlns:c16="http://schemas.microsoft.com/office/drawing/2014/chart" uri="{C3380CC4-5D6E-409C-BE32-E72D297353CC}">
              <c16:uniqueId val="{00000001-FFC1-4CCD-966E-EECDEA141F97}"/>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dirty="0"/>
              <a:t>Most Frequent Offenses 2011-2016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Offense_Count!$B$1</c:f>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(Offense_Count!$A$18:$A$20,Offense_Count!$A$22,Offense_Count!$A$30,Offense_Count!$A$39:$A$40,Offense_Count!$A$46)</c:f>
              <c:strCache>
                <c:ptCount val="8"/>
                <c:pt idx="0">
                  <c:v>Attempted Theft</c:v>
                </c:pt>
                <c:pt idx="1">
                  <c:v>Battery</c:v>
                </c:pt>
                <c:pt idx="2">
                  <c:v>Burglary</c:v>
                </c:pt>
                <c:pt idx="3">
                  <c:v>Criminal Damage</c:v>
                </c:pt>
                <c:pt idx="4">
                  <c:v>Disorderly Conduct</c:v>
                </c:pt>
                <c:pt idx="5">
                  <c:v>Poss. Of Drug Paraphernalia</c:v>
                </c:pt>
                <c:pt idx="6">
                  <c:v>Poss. Of Marijuana</c:v>
                </c:pt>
                <c:pt idx="7">
                  <c:v>Theft</c:v>
                </c:pt>
              </c:strCache>
            </c:strRef>
          </c:cat>
          <c:val>
            <c:numRef>
              <c:f>(Offense_Count!$B$18:$B$20,Offense_Count!$B$22,Offense_Count!$B$30,Offense_Count!$B$39:$B$40,Offense_Count!$B$46)</c:f>
              <c:numCache>
                <c:formatCode>General</c:formatCode>
                <c:ptCount val="8"/>
                <c:pt idx="0">
                  <c:v>10</c:v>
                </c:pt>
                <c:pt idx="1">
                  <c:v>46</c:v>
                </c:pt>
                <c:pt idx="2">
                  <c:v>54</c:v>
                </c:pt>
                <c:pt idx="3">
                  <c:v>27</c:v>
                </c:pt>
                <c:pt idx="4">
                  <c:v>18</c:v>
                </c:pt>
                <c:pt idx="5">
                  <c:v>11</c:v>
                </c:pt>
                <c:pt idx="6">
                  <c:v>22</c:v>
                </c:pt>
                <c:pt idx="7">
                  <c:v>74</c:v>
                </c:pt>
              </c:numCache>
            </c:numRef>
          </c:val>
          <c:extLst>
            <c:ext xmlns:c16="http://schemas.microsoft.com/office/drawing/2014/chart" uri="{C3380CC4-5D6E-409C-BE32-E72D297353CC}">
              <c16:uniqueId val="{00000000-6625-4227-BEF0-04C5ED3CF7FC}"/>
            </c:ext>
          </c:extLst>
        </c:ser>
        <c:dLbls>
          <c:dLblPos val="outEnd"/>
          <c:showLegendKey val="0"/>
          <c:showVal val="1"/>
          <c:showCatName val="0"/>
          <c:showSerName val="0"/>
          <c:showPercent val="0"/>
          <c:showBubbleSize val="0"/>
        </c:dLbls>
        <c:gapWidth val="219"/>
        <c:overlap val="-27"/>
        <c:axId val="1516219552"/>
        <c:axId val="1516223712"/>
      </c:barChart>
      <c:catAx>
        <c:axId val="151621955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16223712"/>
        <c:crosses val="autoZero"/>
        <c:auto val="1"/>
        <c:lblAlgn val="ctr"/>
        <c:lblOffset val="100"/>
        <c:noMultiLvlLbl val="0"/>
      </c:catAx>
      <c:valAx>
        <c:axId val="1516223712"/>
        <c:scaling>
          <c:orientation val="minMax"/>
        </c:scaling>
        <c:delete val="0"/>
        <c:axPos val="l"/>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16219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sz="1800" b="1" i="0" baseline="0" dirty="0">
                <a:effectLst/>
              </a:rPr>
              <a:t>Relative Arrest Rate- JD 11 &amp; KS</a:t>
            </a:r>
            <a:endParaRPr lang="en-US" dirty="0">
              <a:effectLst/>
            </a:endParaRPr>
          </a:p>
        </c:rich>
      </c:tx>
      <c:overlay val="0"/>
      <c:spPr>
        <a:noFill/>
        <a:ln>
          <a:noFill/>
        </a:ln>
        <a:effectLst/>
      </c:spPr>
    </c:title>
    <c:autoTitleDeleted val="0"/>
    <c:plotArea>
      <c:layout/>
      <c:barChart>
        <c:barDir val="col"/>
        <c:grouping val="clustered"/>
        <c:varyColors val="0"/>
        <c:ser>
          <c:idx val="0"/>
          <c:order val="0"/>
          <c:tx>
            <c:strRef>
              <c:f>Arrests!$D$20</c:f>
              <c:strCache>
                <c:ptCount val="1"/>
                <c:pt idx="0">
                  <c:v>JD 11 2018-2020</c:v>
                </c:pt>
              </c:strCache>
            </c:strRef>
          </c:tx>
          <c:spPr>
            <a:solidFill>
              <a:srgbClr val="E48312"/>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Arrests!$B$21:$B$27</c:f>
              <c:strCache>
                <c:ptCount val="7"/>
                <c:pt idx="0">
                  <c:v>AA/Black</c:v>
                </c:pt>
                <c:pt idx="1">
                  <c:v>Asian</c:v>
                </c:pt>
                <c:pt idx="2">
                  <c:v>Am In/Al Nat</c:v>
                </c:pt>
                <c:pt idx="3">
                  <c:v>Hisp/Lat</c:v>
                </c:pt>
                <c:pt idx="4">
                  <c:v>Nat Haw/PI</c:v>
                </c:pt>
                <c:pt idx="5">
                  <c:v>White</c:v>
                </c:pt>
                <c:pt idx="6">
                  <c:v>Non-White</c:v>
                </c:pt>
              </c:strCache>
            </c:strRef>
          </c:cat>
          <c:val>
            <c:numRef>
              <c:f>Arrests!$D$21:$D$27</c:f>
              <c:numCache>
                <c:formatCode>General</c:formatCode>
                <c:ptCount val="7"/>
                <c:pt idx="0">
                  <c:v>5.54</c:v>
                </c:pt>
                <c:pt idx="1">
                  <c:v>0.3</c:v>
                </c:pt>
                <c:pt idx="2">
                  <c:v>0</c:v>
                </c:pt>
                <c:pt idx="3">
                  <c:v>1.67</c:v>
                </c:pt>
                <c:pt idx="5">
                  <c:v>1</c:v>
                </c:pt>
                <c:pt idx="6">
                  <c:v>2.42</c:v>
                </c:pt>
              </c:numCache>
            </c:numRef>
          </c:val>
          <c:extLst>
            <c:ext xmlns:c16="http://schemas.microsoft.com/office/drawing/2014/chart" uri="{C3380CC4-5D6E-409C-BE32-E72D297353CC}">
              <c16:uniqueId val="{00000000-B4AA-4C09-98CF-87959178A80C}"/>
            </c:ext>
          </c:extLst>
        </c:ser>
        <c:ser>
          <c:idx val="1"/>
          <c:order val="1"/>
          <c:tx>
            <c:strRef>
              <c:f>Arrests!$E$20</c:f>
              <c:strCache>
                <c:ptCount val="1"/>
                <c:pt idx="0">
                  <c:v>KS 2018-2020</c:v>
                </c:pt>
              </c:strCache>
            </c:strRef>
          </c:tx>
          <c:spPr>
            <a:solidFill>
              <a:srgbClr val="C2BC80">
                <a:lumMod val="20000"/>
                <a:lumOff val="80000"/>
              </a:srgb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Arrests!$B$21:$B$27</c:f>
              <c:strCache>
                <c:ptCount val="7"/>
                <c:pt idx="0">
                  <c:v>AA/Black</c:v>
                </c:pt>
                <c:pt idx="1">
                  <c:v>Asian</c:v>
                </c:pt>
                <c:pt idx="2">
                  <c:v>Am In/Al Nat</c:v>
                </c:pt>
                <c:pt idx="3">
                  <c:v>Hisp/Lat</c:v>
                </c:pt>
                <c:pt idx="4">
                  <c:v>Nat Haw/PI</c:v>
                </c:pt>
                <c:pt idx="5">
                  <c:v>White</c:v>
                </c:pt>
                <c:pt idx="6">
                  <c:v>Non-White</c:v>
                </c:pt>
              </c:strCache>
            </c:strRef>
          </c:cat>
          <c:val>
            <c:numRef>
              <c:f>Arrests!$E$21:$E$27</c:f>
              <c:numCache>
                <c:formatCode>General</c:formatCode>
                <c:ptCount val="7"/>
                <c:pt idx="0">
                  <c:v>3.58</c:v>
                </c:pt>
                <c:pt idx="1">
                  <c:v>0.18</c:v>
                </c:pt>
                <c:pt idx="2">
                  <c:v>0.4</c:v>
                </c:pt>
                <c:pt idx="3">
                  <c:v>1.18</c:v>
                </c:pt>
                <c:pt idx="5">
                  <c:v>1</c:v>
                </c:pt>
                <c:pt idx="6">
                  <c:v>1.68</c:v>
                </c:pt>
              </c:numCache>
            </c:numRef>
          </c:val>
          <c:extLst>
            <c:ext xmlns:c16="http://schemas.microsoft.com/office/drawing/2014/chart" uri="{C3380CC4-5D6E-409C-BE32-E72D297353CC}">
              <c16:uniqueId val="{00000001-B4AA-4C09-98CF-87959178A80C}"/>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sz="1800" b="1" i="0" baseline="0" dirty="0">
                <a:effectLst/>
              </a:rPr>
              <a:t>Relative Arrest Rate- JD 11</a:t>
            </a:r>
            <a:endParaRPr lang="en-US" dirty="0">
              <a:effectLst/>
            </a:endParaRPr>
          </a:p>
        </c:rich>
      </c:tx>
      <c:overlay val="0"/>
      <c:spPr>
        <a:noFill/>
        <a:ln>
          <a:noFill/>
        </a:ln>
        <a:effectLst/>
      </c:spPr>
    </c:title>
    <c:autoTitleDeleted val="0"/>
    <c:plotArea>
      <c:layout/>
      <c:barChart>
        <c:barDir val="col"/>
        <c:grouping val="clustered"/>
        <c:varyColors val="0"/>
        <c:ser>
          <c:idx val="0"/>
          <c:order val="0"/>
          <c:tx>
            <c:strRef>
              <c:f>Arrests!$C$20</c:f>
              <c:strCache>
                <c:ptCount val="1"/>
                <c:pt idx="0">
                  <c:v>JD 11 2015-2017</c:v>
                </c:pt>
              </c:strCache>
            </c:strRef>
          </c:tx>
          <c:spPr>
            <a:solidFill>
              <a:srgbClr val="E48312"/>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Arrests!$B$21:$B$27</c:f>
              <c:strCache>
                <c:ptCount val="7"/>
                <c:pt idx="0">
                  <c:v>AA/Black</c:v>
                </c:pt>
                <c:pt idx="1">
                  <c:v>Asian</c:v>
                </c:pt>
                <c:pt idx="2">
                  <c:v>Am In/Al Nat</c:v>
                </c:pt>
                <c:pt idx="3">
                  <c:v>Hisp/Lat</c:v>
                </c:pt>
                <c:pt idx="4">
                  <c:v>Nat Haw/PI</c:v>
                </c:pt>
                <c:pt idx="5">
                  <c:v>White</c:v>
                </c:pt>
                <c:pt idx="6">
                  <c:v>Non-White</c:v>
                </c:pt>
              </c:strCache>
            </c:strRef>
          </c:cat>
          <c:val>
            <c:numRef>
              <c:f>Arrests!$C$21:$C$27</c:f>
              <c:numCache>
                <c:formatCode>General</c:formatCode>
                <c:ptCount val="7"/>
                <c:pt idx="0">
                  <c:v>5.55</c:v>
                </c:pt>
                <c:pt idx="1">
                  <c:v>0</c:v>
                </c:pt>
                <c:pt idx="2">
                  <c:v>0.15</c:v>
                </c:pt>
                <c:pt idx="3">
                  <c:v>0.97</c:v>
                </c:pt>
                <c:pt idx="5">
                  <c:v>1</c:v>
                </c:pt>
                <c:pt idx="6">
                  <c:v>2.14</c:v>
                </c:pt>
              </c:numCache>
            </c:numRef>
          </c:val>
          <c:extLst>
            <c:ext xmlns:c16="http://schemas.microsoft.com/office/drawing/2014/chart" uri="{C3380CC4-5D6E-409C-BE32-E72D297353CC}">
              <c16:uniqueId val="{00000000-C064-4CAC-A8F2-CC9DFF3F02DB}"/>
            </c:ext>
          </c:extLst>
        </c:ser>
        <c:ser>
          <c:idx val="1"/>
          <c:order val="1"/>
          <c:tx>
            <c:strRef>
              <c:f>Arrests!$D$20</c:f>
              <c:strCache>
                <c:ptCount val="1"/>
                <c:pt idx="0">
                  <c:v>JD 11 2018-2020</c:v>
                </c:pt>
              </c:strCache>
            </c:strRef>
          </c:tx>
          <c:spPr>
            <a:solidFill>
              <a:srgbClr val="C2BC80">
                <a:lumMod val="20000"/>
                <a:lumOff val="80000"/>
              </a:srgb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Arrests!$B$21:$B$27</c:f>
              <c:strCache>
                <c:ptCount val="7"/>
                <c:pt idx="0">
                  <c:v>AA/Black</c:v>
                </c:pt>
                <c:pt idx="1">
                  <c:v>Asian</c:v>
                </c:pt>
                <c:pt idx="2">
                  <c:v>Am In/Al Nat</c:v>
                </c:pt>
                <c:pt idx="3">
                  <c:v>Hisp/Lat</c:v>
                </c:pt>
                <c:pt idx="4">
                  <c:v>Nat Haw/PI</c:v>
                </c:pt>
                <c:pt idx="5">
                  <c:v>White</c:v>
                </c:pt>
                <c:pt idx="6">
                  <c:v>Non-White</c:v>
                </c:pt>
              </c:strCache>
            </c:strRef>
          </c:cat>
          <c:val>
            <c:numRef>
              <c:f>Arrests!$D$21:$D$27</c:f>
              <c:numCache>
                <c:formatCode>General</c:formatCode>
                <c:ptCount val="7"/>
                <c:pt idx="0">
                  <c:v>5.54</c:v>
                </c:pt>
                <c:pt idx="1">
                  <c:v>0.3</c:v>
                </c:pt>
                <c:pt idx="2">
                  <c:v>0</c:v>
                </c:pt>
                <c:pt idx="3">
                  <c:v>1.67</c:v>
                </c:pt>
                <c:pt idx="5">
                  <c:v>1</c:v>
                </c:pt>
                <c:pt idx="6">
                  <c:v>2.42</c:v>
                </c:pt>
              </c:numCache>
            </c:numRef>
          </c:val>
          <c:extLst>
            <c:ext xmlns:c16="http://schemas.microsoft.com/office/drawing/2014/chart" uri="{C3380CC4-5D6E-409C-BE32-E72D297353CC}">
              <c16:uniqueId val="{00000001-C064-4CAC-A8F2-CC9DFF3F02DB}"/>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Relative Diversion</a:t>
            </a:r>
            <a:r>
              <a:rPr lang="en-US" baseline="0" dirty="0"/>
              <a:t> Rate- JD 11</a:t>
            </a:r>
            <a:endParaRPr lang="en-US" dirty="0"/>
          </a:p>
        </c:rich>
      </c:tx>
      <c:overlay val="0"/>
      <c:spPr>
        <a:noFill/>
        <a:ln>
          <a:noFill/>
        </a:ln>
        <a:effectLst/>
      </c:spPr>
    </c:title>
    <c:autoTitleDeleted val="0"/>
    <c:plotArea>
      <c:layout/>
      <c:barChart>
        <c:barDir val="col"/>
        <c:grouping val="clustered"/>
        <c:varyColors val="0"/>
        <c:ser>
          <c:idx val="0"/>
          <c:order val="0"/>
          <c:tx>
            <c:strRef>
              <c:f>Cases_Diverted!$D$37</c:f>
              <c:strCache>
                <c:ptCount val="1"/>
                <c:pt idx="0">
                  <c:v>JD 11 2015-2017</c:v>
                </c:pt>
              </c:strCache>
            </c:strRef>
          </c:tx>
          <c:spPr>
            <a:solidFill>
              <a:schemeClr val="accent6"/>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Cases_Diverted!$C$38:$C$44</c:f>
              <c:strCache>
                <c:ptCount val="7"/>
                <c:pt idx="0">
                  <c:v>AA/Black</c:v>
                </c:pt>
                <c:pt idx="1">
                  <c:v>Asian</c:v>
                </c:pt>
                <c:pt idx="2">
                  <c:v>Am In/Al Nat</c:v>
                </c:pt>
                <c:pt idx="3">
                  <c:v>Hisp/Lat</c:v>
                </c:pt>
                <c:pt idx="4">
                  <c:v>Nat Haw/PI</c:v>
                </c:pt>
                <c:pt idx="5">
                  <c:v>White</c:v>
                </c:pt>
                <c:pt idx="6">
                  <c:v>Non-White</c:v>
                </c:pt>
              </c:strCache>
            </c:strRef>
          </c:cat>
          <c:val>
            <c:numRef>
              <c:f>Cases_Diverted!$D$38:$D$44</c:f>
              <c:numCache>
                <c:formatCode>General</c:formatCode>
                <c:ptCount val="7"/>
                <c:pt idx="0">
                  <c:v>0.71</c:v>
                </c:pt>
                <c:pt idx="3">
                  <c:v>1.02</c:v>
                </c:pt>
                <c:pt idx="5">
                  <c:v>1</c:v>
                </c:pt>
                <c:pt idx="6">
                  <c:v>0.75</c:v>
                </c:pt>
              </c:numCache>
            </c:numRef>
          </c:val>
          <c:extLst>
            <c:ext xmlns:c16="http://schemas.microsoft.com/office/drawing/2014/chart" uri="{C3380CC4-5D6E-409C-BE32-E72D297353CC}">
              <c16:uniqueId val="{00000000-DC7C-41D8-B268-F236E0D813C5}"/>
            </c:ext>
          </c:extLst>
        </c:ser>
        <c:ser>
          <c:idx val="1"/>
          <c:order val="1"/>
          <c:tx>
            <c:strRef>
              <c:f>Cases_Diverted!$E$37</c:f>
              <c:strCache>
                <c:ptCount val="1"/>
                <c:pt idx="0">
                  <c:v>JD 11 2018-2020</c:v>
                </c:pt>
              </c:strCache>
            </c:strRef>
          </c:tx>
          <c:spPr>
            <a:solidFill>
              <a:schemeClr val="accent5"/>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Cases_Diverted!$C$38:$C$44</c:f>
              <c:strCache>
                <c:ptCount val="7"/>
                <c:pt idx="0">
                  <c:v>AA/Black</c:v>
                </c:pt>
                <c:pt idx="1">
                  <c:v>Asian</c:v>
                </c:pt>
                <c:pt idx="2">
                  <c:v>Am In/Al Nat</c:v>
                </c:pt>
                <c:pt idx="3">
                  <c:v>Hisp/Lat</c:v>
                </c:pt>
                <c:pt idx="4">
                  <c:v>Nat Haw/PI</c:v>
                </c:pt>
                <c:pt idx="5">
                  <c:v>White</c:v>
                </c:pt>
                <c:pt idx="6">
                  <c:v>Non-White</c:v>
                </c:pt>
              </c:strCache>
            </c:strRef>
          </c:cat>
          <c:val>
            <c:numRef>
              <c:f>Cases_Diverted!$E$38:$E$44</c:f>
              <c:numCache>
                <c:formatCode>General</c:formatCode>
                <c:ptCount val="7"/>
                <c:pt idx="0">
                  <c:v>0.85</c:v>
                </c:pt>
                <c:pt idx="2">
                  <c:v>0.55000000000000004</c:v>
                </c:pt>
                <c:pt idx="3">
                  <c:v>0.37</c:v>
                </c:pt>
                <c:pt idx="5">
                  <c:v>1</c:v>
                </c:pt>
                <c:pt idx="6">
                  <c:v>0.79</c:v>
                </c:pt>
              </c:numCache>
            </c:numRef>
          </c:val>
          <c:extLst>
            <c:ext xmlns:c16="http://schemas.microsoft.com/office/drawing/2014/chart" uri="{C3380CC4-5D6E-409C-BE32-E72D297353CC}">
              <c16:uniqueId val="{00000001-DC7C-41D8-B268-F236E0D813C5}"/>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a:pPr>
            <a:r>
              <a:rPr lang="en-US" dirty="0"/>
              <a:t>Relative Diversion Rate- JD 11 &amp; KS</a:t>
            </a:r>
          </a:p>
        </c:rich>
      </c:tx>
      <c:overlay val="0"/>
      <c:spPr>
        <a:noFill/>
        <a:ln>
          <a:noFill/>
        </a:ln>
        <a:effectLst/>
      </c:spPr>
    </c:title>
    <c:autoTitleDeleted val="0"/>
    <c:plotArea>
      <c:layout/>
      <c:barChart>
        <c:barDir val="col"/>
        <c:grouping val="clustered"/>
        <c:varyColors val="0"/>
        <c:ser>
          <c:idx val="0"/>
          <c:order val="0"/>
          <c:tx>
            <c:strRef>
              <c:f>Cases_Diverted!$E$37</c:f>
              <c:strCache>
                <c:ptCount val="1"/>
                <c:pt idx="0">
                  <c:v>JD 11 2018-2020</c:v>
                </c:pt>
              </c:strCache>
            </c:strRef>
          </c:tx>
          <c:spPr>
            <a:solidFill>
              <a:schemeClr val="accent5"/>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Cases_Diverted!$C$38:$C$44</c:f>
              <c:strCache>
                <c:ptCount val="7"/>
                <c:pt idx="0">
                  <c:v>AA/Black</c:v>
                </c:pt>
                <c:pt idx="1">
                  <c:v>Asian</c:v>
                </c:pt>
                <c:pt idx="2">
                  <c:v>Am In/Al Nat</c:v>
                </c:pt>
                <c:pt idx="3">
                  <c:v>Hisp/Lat</c:v>
                </c:pt>
                <c:pt idx="4">
                  <c:v>Nat Haw/PI</c:v>
                </c:pt>
                <c:pt idx="5">
                  <c:v>White</c:v>
                </c:pt>
                <c:pt idx="6">
                  <c:v>Non-White</c:v>
                </c:pt>
              </c:strCache>
            </c:strRef>
          </c:cat>
          <c:val>
            <c:numRef>
              <c:f>Cases_Diverted!$E$38:$E$44</c:f>
              <c:numCache>
                <c:formatCode>General</c:formatCode>
                <c:ptCount val="7"/>
                <c:pt idx="0">
                  <c:v>0.85</c:v>
                </c:pt>
                <c:pt idx="2">
                  <c:v>0.55000000000000004</c:v>
                </c:pt>
                <c:pt idx="3">
                  <c:v>0.37</c:v>
                </c:pt>
                <c:pt idx="5">
                  <c:v>1</c:v>
                </c:pt>
                <c:pt idx="6">
                  <c:v>0.79</c:v>
                </c:pt>
              </c:numCache>
            </c:numRef>
          </c:val>
          <c:extLst>
            <c:ext xmlns:c16="http://schemas.microsoft.com/office/drawing/2014/chart" uri="{C3380CC4-5D6E-409C-BE32-E72D297353CC}">
              <c16:uniqueId val="{00000000-5DD9-463F-A22F-611D151E98BF}"/>
            </c:ext>
          </c:extLst>
        </c:ser>
        <c:ser>
          <c:idx val="1"/>
          <c:order val="1"/>
          <c:tx>
            <c:strRef>
              <c:f>Cases_Diverted!$F$37</c:f>
              <c:strCache>
                <c:ptCount val="1"/>
                <c:pt idx="0">
                  <c:v>KS 2018-2020</c:v>
                </c:pt>
              </c:strCache>
            </c:strRef>
          </c:tx>
          <c:spPr>
            <a:solidFill>
              <a:schemeClr val="accent4"/>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Cases_Diverted!$C$38:$C$44</c:f>
              <c:strCache>
                <c:ptCount val="7"/>
                <c:pt idx="0">
                  <c:v>AA/Black</c:v>
                </c:pt>
                <c:pt idx="1">
                  <c:v>Asian</c:v>
                </c:pt>
                <c:pt idx="2">
                  <c:v>Am In/Al Nat</c:v>
                </c:pt>
                <c:pt idx="3">
                  <c:v>Hisp/Lat</c:v>
                </c:pt>
                <c:pt idx="4">
                  <c:v>Nat Haw/PI</c:v>
                </c:pt>
                <c:pt idx="5">
                  <c:v>White</c:v>
                </c:pt>
                <c:pt idx="6">
                  <c:v>Non-White</c:v>
                </c:pt>
              </c:strCache>
            </c:strRef>
          </c:cat>
          <c:val>
            <c:numRef>
              <c:f>Cases_Diverted!$F$38:$F$44</c:f>
              <c:numCache>
                <c:formatCode>General</c:formatCode>
                <c:ptCount val="7"/>
                <c:pt idx="0">
                  <c:v>0.95</c:v>
                </c:pt>
                <c:pt idx="1">
                  <c:v>1.51</c:v>
                </c:pt>
                <c:pt idx="2">
                  <c:v>0.64</c:v>
                </c:pt>
                <c:pt idx="3">
                  <c:v>0.93</c:v>
                </c:pt>
                <c:pt idx="4">
                  <c:v>2.1800000000000002</c:v>
                </c:pt>
                <c:pt idx="5">
                  <c:v>1</c:v>
                </c:pt>
                <c:pt idx="6">
                  <c:v>0.95</c:v>
                </c:pt>
              </c:numCache>
            </c:numRef>
          </c:val>
          <c:extLst>
            <c:ext xmlns:c16="http://schemas.microsoft.com/office/drawing/2014/chart" uri="{C3380CC4-5D6E-409C-BE32-E72D297353CC}">
              <c16:uniqueId val="{00000001-5DD9-463F-A22F-611D151E98BF}"/>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vert="horz"/>
          <a:lstStyle/>
          <a:p>
            <a:pPr>
              <a:defRPr/>
            </a:pPr>
            <a:endParaRPr lang="en-US"/>
          </a:p>
        </c:txPr>
        <c:crossAx val="741344527"/>
        <c:crosses val="autoZero"/>
        <c:auto val="1"/>
        <c:lblAlgn val="ctr"/>
        <c:lblOffset val="100"/>
        <c:noMultiLvlLbl val="0"/>
      </c:catAx>
      <c:valAx>
        <c:axId val="741344527"/>
        <c:scaling>
          <c:orientation val="minMax"/>
        </c:scaling>
        <c:delete val="0"/>
        <c:axPos val="l"/>
        <c:numFmt formatCode="General" sourceLinked="1"/>
        <c:majorTickMark val="none"/>
        <c:minorTickMark val="none"/>
        <c:tickLblPos val="nextTo"/>
        <c:spPr>
          <a:noFill/>
          <a:ln w="6350" cap="flat" cmpd="sng" algn="ctr">
            <a:solidFill>
              <a:schemeClr val="bg1"/>
            </a:solidFill>
            <a:prstDash val="solid"/>
            <a:round/>
          </a:ln>
          <a:effectLst/>
        </c:spPr>
        <c:txPr>
          <a:bodyPr rot="-60000000" vert="horz"/>
          <a:lstStyle/>
          <a:p>
            <a:pPr>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a:solidFill>
            <a:schemeClr val="bg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3" Type="http://schemas.openxmlformats.org/officeDocument/2006/relationships/hyperlink" Target="mailto:jomellaw@ku.edu" TargetMode="External"/><Relationship Id="rId2" Type="http://schemas.openxmlformats.org/officeDocument/2006/relationships/hyperlink" Target="mailto:jschultz@ku.edu" TargetMode="External"/><Relationship Id="rId1" Type="http://schemas.openxmlformats.org/officeDocument/2006/relationships/hyperlink" Target="mailto:j460h739@ku.edu"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3" Type="http://schemas.openxmlformats.org/officeDocument/2006/relationships/hyperlink" Target="mailto:jomellaw@ku.edu" TargetMode="External"/><Relationship Id="rId2" Type="http://schemas.openxmlformats.org/officeDocument/2006/relationships/hyperlink" Target="mailto:jschultz@ku.edu" TargetMode="External"/><Relationship Id="rId1" Type="http://schemas.openxmlformats.org/officeDocument/2006/relationships/hyperlink" Target="mailto:j460h739@ku.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37C08-EBBC-4327-BA53-AEE3EBD3121D}"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2BA9F81C-F06F-4AE1-A615-D7458F850365}">
      <dgm:prSet phldrT="[Text]" custT="1"/>
      <dgm:spPr/>
      <dgm:t>
        <a:bodyPr/>
        <a:lstStyle/>
        <a:p>
          <a:r>
            <a:rPr lang="en-US" sz="1600" dirty="0"/>
            <a:t>Changing Consequences</a:t>
          </a:r>
        </a:p>
      </dgm:t>
    </dgm:pt>
    <dgm:pt modelId="{68565767-1F26-4939-84C1-2D8149F40CD4}" type="parTrans" cxnId="{F8DD695A-7093-4998-8DB9-D7C1226C8016}">
      <dgm:prSet/>
      <dgm:spPr/>
      <dgm:t>
        <a:bodyPr/>
        <a:lstStyle/>
        <a:p>
          <a:endParaRPr lang="en-US"/>
        </a:p>
      </dgm:t>
    </dgm:pt>
    <dgm:pt modelId="{157EBDDB-F25A-40BF-B1F1-DF3918BD8DEC}" type="sibTrans" cxnId="{F8DD695A-7093-4998-8DB9-D7C1226C8016}">
      <dgm:prSet/>
      <dgm:spPr/>
      <dgm:t>
        <a:bodyPr/>
        <a:lstStyle/>
        <a:p>
          <a:endParaRPr lang="en-US"/>
        </a:p>
      </dgm:t>
    </dgm:pt>
    <dgm:pt modelId="{764B7F8D-B213-4AA5-B5ED-C8D339E3E87A}">
      <dgm:prSet phldrT="[Text]" custT="1"/>
      <dgm:spPr/>
      <dgm:t>
        <a:bodyPr/>
        <a:lstStyle/>
        <a:p>
          <a:r>
            <a:rPr lang="en-US" sz="1600" dirty="0"/>
            <a:t>Changing Policy &amp; Systems</a:t>
          </a:r>
        </a:p>
      </dgm:t>
    </dgm:pt>
    <dgm:pt modelId="{CB33EF83-FD18-44D7-B1B4-6F120B15D50E}" type="parTrans" cxnId="{996ECB48-4412-42FE-A4FB-D6FDDCA7F5C5}">
      <dgm:prSet/>
      <dgm:spPr/>
      <dgm:t>
        <a:bodyPr/>
        <a:lstStyle/>
        <a:p>
          <a:endParaRPr lang="en-US"/>
        </a:p>
      </dgm:t>
    </dgm:pt>
    <dgm:pt modelId="{EC9F8DA3-9FFA-4154-9831-06C3B44124C2}" type="sibTrans" cxnId="{996ECB48-4412-42FE-A4FB-D6FDDCA7F5C5}">
      <dgm:prSet/>
      <dgm:spPr/>
      <dgm:t>
        <a:bodyPr/>
        <a:lstStyle/>
        <a:p>
          <a:endParaRPr lang="en-US"/>
        </a:p>
      </dgm:t>
    </dgm:pt>
    <dgm:pt modelId="{E3D8AD29-A01E-4590-8EFC-F9B94B2B04CA}">
      <dgm:prSet phldrT="[Text]"/>
      <dgm:spPr/>
      <dgm:t>
        <a:bodyPr/>
        <a:lstStyle/>
        <a:p>
          <a:r>
            <a:rPr lang="en-US" dirty="0"/>
            <a:t>Program &amp; Practices</a:t>
          </a:r>
        </a:p>
      </dgm:t>
    </dgm:pt>
    <dgm:pt modelId="{C3E05ADC-3C98-4325-AD6E-283DC772D209}" type="parTrans" cxnId="{91B16516-1BE3-4A83-86D3-7EDE1E8C6D46}">
      <dgm:prSet/>
      <dgm:spPr/>
      <dgm:t>
        <a:bodyPr/>
        <a:lstStyle/>
        <a:p>
          <a:endParaRPr lang="en-US"/>
        </a:p>
      </dgm:t>
    </dgm:pt>
    <dgm:pt modelId="{625373AA-82D2-4A59-8505-CC93B67B9FF0}" type="sibTrans" cxnId="{91B16516-1BE3-4A83-86D3-7EDE1E8C6D46}">
      <dgm:prSet/>
      <dgm:spPr/>
      <dgm:t>
        <a:bodyPr/>
        <a:lstStyle/>
        <a:p>
          <a:endParaRPr lang="en-US"/>
        </a:p>
      </dgm:t>
    </dgm:pt>
    <dgm:pt modelId="{F8F0A2D1-5CA0-4536-B241-E6D3D80DB53B}">
      <dgm:prSet phldrT="[Text]" custT="1"/>
      <dgm:spPr/>
      <dgm:t>
        <a:bodyPr/>
        <a:lstStyle/>
        <a:p>
          <a:r>
            <a:rPr lang="en-US" sz="1600" dirty="0"/>
            <a:t>Providing Information &amp; Enhancing Skills</a:t>
          </a:r>
        </a:p>
      </dgm:t>
    </dgm:pt>
    <dgm:pt modelId="{64DED223-6AB4-4584-ADB4-7303DCB8A572}" type="parTrans" cxnId="{8AAAEF43-4B6E-486E-8B94-144E72DEFFE6}">
      <dgm:prSet/>
      <dgm:spPr/>
      <dgm:t>
        <a:bodyPr/>
        <a:lstStyle/>
        <a:p>
          <a:endParaRPr lang="en-US"/>
        </a:p>
      </dgm:t>
    </dgm:pt>
    <dgm:pt modelId="{0CB8D4C1-4EB9-4E70-9231-507587BF60D3}" type="sibTrans" cxnId="{8AAAEF43-4B6E-486E-8B94-144E72DEFFE6}">
      <dgm:prSet/>
      <dgm:spPr/>
      <dgm:t>
        <a:bodyPr/>
        <a:lstStyle/>
        <a:p>
          <a:endParaRPr lang="en-US"/>
        </a:p>
      </dgm:t>
    </dgm:pt>
    <dgm:pt modelId="{0B3DEF10-5D46-4F90-92F7-350EB7834074}">
      <dgm:prSet phldrT="[Text]"/>
      <dgm:spPr/>
      <dgm:t>
        <a:bodyPr/>
        <a:lstStyle/>
        <a:p>
          <a:r>
            <a:rPr lang="en-US" dirty="0"/>
            <a:t>Policy &amp; Systems</a:t>
          </a:r>
        </a:p>
      </dgm:t>
    </dgm:pt>
    <dgm:pt modelId="{9D666699-0E7E-4791-B213-8E324EC9956B}" type="sibTrans" cxnId="{F801CE39-F0C3-46B1-A608-CD4C79BD3E4E}">
      <dgm:prSet/>
      <dgm:spPr/>
      <dgm:t>
        <a:bodyPr/>
        <a:lstStyle/>
        <a:p>
          <a:endParaRPr lang="en-US"/>
        </a:p>
      </dgm:t>
    </dgm:pt>
    <dgm:pt modelId="{F8401F24-5533-4D2A-8A80-B6DE00D51030}" type="parTrans" cxnId="{F801CE39-F0C3-46B1-A608-CD4C79BD3E4E}">
      <dgm:prSet/>
      <dgm:spPr/>
      <dgm:t>
        <a:bodyPr/>
        <a:lstStyle/>
        <a:p>
          <a:endParaRPr lang="en-US"/>
        </a:p>
      </dgm:t>
    </dgm:pt>
    <dgm:pt modelId="{FC7AAAB9-8F5E-4F95-97B6-0978A0C5C565}">
      <dgm:prSet phldrT="[Text]" custT="1"/>
      <dgm:spPr/>
      <dgm:t>
        <a:bodyPr/>
        <a:lstStyle/>
        <a:p>
          <a:r>
            <a:rPr lang="en-US" sz="1600" dirty="0"/>
            <a:t>Enhancing Services &amp; Supports</a:t>
          </a:r>
          <a:endParaRPr lang="en-US" dirty="0"/>
        </a:p>
      </dgm:t>
    </dgm:pt>
    <dgm:pt modelId="{D3874187-9079-440D-93FC-9880C2D4BB08}" type="parTrans" cxnId="{C7D06F23-9C88-491A-A67F-830E03AF9C87}">
      <dgm:prSet/>
      <dgm:spPr/>
      <dgm:t>
        <a:bodyPr/>
        <a:lstStyle/>
        <a:p>
          <a:endParaRPr lang="en-US"/>
        </a:p>
      </dgm:t>
    </dgm:pt>
    <dgm:pt modelId="{6634F94A-EAF3-4852-8353-716B3292324A}" type="sibTrans" cxnId="{C7D06F23-9C88-491A-A67F-830E03AF9C87}">
      <dgm:prSet/>
      <dgm:spPr/>
      <dgm:t>
        <a:bodyPr/>
        <a:lstStyle/>
        <a:p>
          <a:endParaRPr lang="en-US"/>
        </a:p>
      </dgm:t>
    </dgm:pt>
    <dgm:pt modelId="{5673B95B-539F-431F-8422-00BBD097D892}">
      <dgm:prSet phldrT="[Text]"/>
      <dgm:spPr/>
      <dgm:t>
        <a:bodyPr/>
        <a:lstStyle/>
        <a:p>
          <a:r>
            <a:rPr lang="en-US" dirty="0"/>
            <a:t>Modifying Access, Barriers, Opportunities</a:t>
          </a:r>
        </a:p>
      </dgm:t>
    </dgm:pt>
    <dgm:pt modelId="{3BC41AEB-7703-42A3-BBC0-B93457B4AC98}" type="parTrans" cxnId="{FF1A69F9-D050-4F03-B7F9-AE85BAD7A65C}">
      <dgm:prSet/>
      <dgm:spPr/>
      <dgm:t>
        <a:bodyPr/>
        <a:lstStyle/>
        <a:p>
          <a:endParaRPr lang="en-US"/>
        </a:p>
      </dgm:t>
    </dgm:pt>
    <dgm:pt modelId="{EE8C23A0-BA21-4889-B2C9-E1258B437BC7}" type="sibTrans" cxnId="{FF1A69F9-D050-4F03-B7F9-AE85BAD7A65C}">
      <dgm:prSet/>
      <dgm:spPr/>
      <dgm:t>
        <a:bodyPr/>
        <a:lstStyle/>
        <a:p>
          <a:endParaRPr lang="en-US"/>
        </a:p>
      </dgm:t>
    </dgm:pt>
    <dgm:pt modelId="{DF212F2B-583E-4D86-8474-3A8F791AB094}" type="pres">
      <dgm:prSet presAssocID="{6FA37C08-EBBC-4327-BA53-AEE3EBD3121D}" presName="outerComposite" presStyleCnt="0">
        <dgm:presLayoutVars>
          <dgm:chMax val="2"/>
          <dgm:animLvl val="lvl"/>
          <dgm:resizeHandles val="exact"/>
        </dgm:presLayoutVars>
      </dgm:prSet>
      <dgm:spPr/>
    </dgm:pt>
    <dgm:pt modelId="{00995202-E60A-4CC9-8079-7D74439AE65A}" type="pres">
      <dgm:prSet presAssocID="{6FA37C08-EBBC-4327-BA53-AEE3EBD3121D}" presName="dummyMaxCanvas" presStyleCnt="0"/>
      <dgm:spPr/>
    </dgm:pt>
    <dgm:pt modelId="{07C6030B-6CCC-4271-B5DA-42AA0FED4831}" type="pres">
      <dgm:prSet presAssocID="{6FA37C08-EBBC-4327-BA53-AEE3EBD3121D}" presName="parentComposite" presStyleCnt="0"/>
      <dgm:spPr/>
    </dgm:pt>
    <dgm:pt modelId="{218CC5AC-388F-4FBB-8F4B-97D8BD355B9D}" type="pres">
      <dgm:prSet presAssocID="{6FA37C08-EBBC-4327-BA53-AEE3EBD3121D}" presName="parent1" presStyleLbl="alignAccFollowNode1" presStyleIdx="0" presStyleCnt="4">
        <dgm:presLayoutVars>
          <dgm:chMax val="4"/>
        </dgm:presLayoutVars>
      </dgm:prSet>
      <dgm:spPr/>
    </dgm:pt>
    <dgm:pt modelId="{CEF49250-484C-475C-9963-31D882CB7607}" type="pres">
      <dgm:prSet presAssocID="{6FA37C08-EBBC-4327-BA53-AEE3EBD3121D}" presName="parent2" presStyleLbl="alignAccFollowNode1" presStyleIdx="1" presStyleCnt="4" custLinFactNeighborX="7812" custLinFactNeighborY="-740">
        <dgm:presLayoutVars>
          <dgm:chMax val="4"/>
        </dgm:presLayoutVars>
      </dgm:prSet>
      <dgm:spPr/>
    </dgm:pt>
    <dgm:pt modelId="{6114F531-C9C0-41D7-8F74-D3D330327B60}" type="pres">
      <dgm:prSet presAssocID="{6FA37C08-EBBC-4327-BA53-AEE3EBD3121D}" presName="childrenComposite" presStyleCnt="0"/>
      <dgm:spPr/>
    </dgm:pt>
    <dgm:pt modelId="{A0EF5EAC-AF8E-4F6D-A086-69C4CB385400}" type="pres">
      <dgm:prSet presAssocID="{6FA37C08-EBBC-4327-BA53-AEE3EBD3121D}" presName="dummyMaxCanvas_ChildArea" presStyleCnt="0"/>
      <dgm:spPr/>
    </dgm:pt>
    <dgm:pt modelId="{96625438-E6C5-4A30-8056-6AAC6026BDDB}" type="pres">
      <dgm:prSet presAssocID="{6FA37C08-EBBC-4327-BA53-AEE3EBD3121D}" presName="fulcrum" presStyleLbl="alignAccFollowNode1" presStyleIdx="2" presStyleCnt="4"/>
      <dgm:spPr/>
    </dgm:pt>
    <dgm:pt modelId="{1CAE4C3F-7587-43DF-BF04-13E5456C3B9F}" type="pres">
      <dgm:prSet presAssocID="{6FA37C08-EBBC-4327-BA53-AEE3EBD3121D}" presName="balance_23" presStyleLbl="alignAccFollowNode1" presStyleIdx="3" presStyleCnt="4" custScaleX="133657" custScaleY="140818">
        <dgm:presLayoutVars>
          <dgm:bulletEnabled val="1"/>
        </dgm:presLayoutVars>
      </dgm:prSet>
      <dgm:spPr/>
    </dgm:pt>
    <dgm:pt modelId="{18434004-C8ED-4307-8D47-0F9A07087A19}" type="pres">
      <dgm:prSet presAssocID="{6FA37C08-EBBC-4327-BA53-AEE3EBD3121D}" presName="right_23_1" presStyleLbl="node1" presStyleIdx="0" presStyleCnt="5" custScaleX="144294">
        <dgm:presLayoutVars>
          <dgm:bulletEnabled val="1"/>
        </dgm:presLayoutVars>
      </dgm:prSet>
      <dgm:spPr/>
    </dgm:pt>
    <dgm:pt modelId="{F5A6DC07-2BD6-485A-A968-C5629AA4F9C5}" type="pres">
      <dgm:prSet presAssocID="{6FA37C08-EBBC-4327-BA53-AEE3EBD3121D}" presName="right_23_2" presStyleLbl="node1" presStyleIdx="1" presStyleCnt="5" custScaleX="139982">
        <dgm:presLayoutVars>
          <dgm:bulletEnabled val="1"/>
        </dgm:presLayoutVars>
      </dgm:prSet>
      <dgm:spPr/>
    </dgm:pt>
    <dgm:pt modelId="{9C591978-AC1F-47AB-A140-4EE358D922C0}" type="pres">
      <dgm:prSet presAssocID="{6FA37C08-EBBC-4327-BA53-AEE3EBD3121D}" presName="right_23_3" presStyleLbl="node1" presStyleIdx="2" presStyleCnt="5" custScaleX="144456">
        <dgm:presLayoutVars>
          <dgm:bulletEnabled val="1"/>
        </dgm:presLayoutVars>
      </dgm:prSet>
      <dgm:spPr/>
    </dgm:pt>
    <dgm:pt modelId="{BCEC93D1-4968-47EF-9067-104E621C24E2}" type="pres">
      <dgm:prSet presAssocID="{6FA37C08-EBBC-4327-BA53-AEE3EBD3121D}" presName="left_23_1" presStyleLbl="node1" presStyleIdx="3" presStyleCnt="5" custScaleX="129412">
        <dgm:presLayoutVars>
          <dgm:bulletEnabled val="1"/>
        </dgm:presLayoutVars>
      </dgm:prSet>
      <dgm:spPr/>
    </dgm:pt>
    <dgm:pt modelId="{7388BDD6-44ED-4194-A67A-78AAE95EF0BE}" type="pres">
      <dgm:prSet presAssocID="{6FA37C08-EBBC-4327-BA53-AEE3EBD3121D}" presName="left_23_2" presStyleLbl="node1" presStyleIdx="4" presStyleCnt="5" custScaleX="129652">
        <dgm:presLayoutVars>
          <dgm:bulletEnabled val="1"/>
        </dgm:presLayoutVars>
      </dgm:prSet>
      <dgm:spPr/>
    </dgm:pt>
  </dgm:ptLst>
  <dgm:cxnLst>
    <dgm:cxn modelId="{91B16516-1BE3-4A83-86D3-7EDE1E8C6D46}" srcId="{6FA37C08-EBBC-4327-BA53-AEE3EBD3121D}" destId="{E3D8AD29-A01E-4590-8EFC-F9B94B2B04CA}" srcOrd="1" destOrd="0" parTransId="{C3E05ADC-3C98-4325-AD6E-283DC772D209}" sibTransId="{625373AA-82D2-4A59-8505-CC93B67B9FF0}"/>
    <dgm:cxn modelId="{C7D06F23-9C88-491A-A67F-830E03AF9C87}" srcId="{E3D8AD29-A01E-4590-8EFC-F9B94B2B04CA}" destId="{FC7AAAB9-8F5E-4F95-97B6-0978A0C5C565}" srcOrd="1" destOrd="0" parTransId="{D3874187-9079-440D-93FC-9880C2D4BB08}" sibTransId="{6634F94A-EAF3-4852-8353-716B3292324A}"/>
    <dgm:cxn modelId="{6B66FB38-C7C5-433D-B221-C205FFAF3367}" type="presOf" srcId="{5673B95B-539F-431F-8422-00BBD097D892}" destId="{9C591978-AC1F-47AB-A140-4EE358D922C0}" srcOrd="0" destOrd="0" presId="urn:microsoft.com/office/officeart/2005/8/layout/balance1"/>
    <dgm:cxn modelId="{F801CE39-F0C3-46B1-A608-CD4C79BD3E4E}" srcId="{6FA37C08-EBBC-4327-BA53-AEE3EBD3121D}" destId="{0B3DEF10-5D46-4F90-92F7-350EB7834074}" srcOrd="0" destOrd="0" parTransId="{F8401F24-5533-4D2A-8A80-B6DE00D51030}" sibTransId="{9D666699-0E7E-4791-B213-8E324EC9956B}"/>
    <dgm:cxn modelId="{8AAAEF43-4B6E-486E-8B94-144E72DEFFE6}" srcId="{E3D8AD29-A01E-4590-8EFC-F9B94B2B04CA}" destId="{F8F0A2D1-5CA0-4536-B241-E6D3D80DB53B}" srcOrd="0" destOrd="0" parTransId="{64DED223-6AB4-4584-ADB4-7303DCB8A572}" sibTransId="{0CB8D4C1-4EB9-4E70-9231-507587BF60D3}"/>
    <dgm:cxn modelId="{83467546-1554-4E23-BF21-4F83B29BE0A3}" type="presOf" srcId="{F8F0A2D1-5CA0-4536-B241-E6D3D80DB53B}" destId="{18434004-C8ED-4307-8D47-0F9A07087A19}" srcOrd="0" destOrd="0" presId="urn:microsoft.com/office/officeart/2005/8/layout/balance1"/>
    <dgm:cxn modelId="{996ECB48-4412-42FE-A4FB-D6FDDCA7F5C5}" srcId="{0B3DEF10-5D46-4F90-92F7-350EB7834074}" destId="{764B7F8D-B213-4AA5-B5ED-C8D339E3E87A}" srcOrd="1" destOrd="0" parTransId="{CB33EF83-FD18-44D7-B1B4-6F120B15D50E}" sibTransId="{EC9F8DA3-9FFA-4154-9831-06C3B44124C2}"/>
    <dgm:cxn modelId="{73CB6054-82CD-42D8-8299-0258D42044A2}" type="presOf" srcId="{6FA37C08-EBBC-4327-BA53-AEE3EBD3121D}" destId="{DF212F2B-583E-4D86-8474-3A8F791AB094}" srcOrd="0" destOrd="0" presId="urn:microsoft.com/office/officeart/2005/8/layout/balance1"/>
    <dgm:cxn modelId="{F8DD695A-7093-4998-8DB9-D7C1226C8016}" srcId="{0B3DEF10-5D46-4F90-92F7-350EB7834074}" destId="{2BA9F81C-F06F-4AE1-A615-D7458F850365}" srcOrd="0" destOrd="0" parTransId="{68565767-1F26-4939-84C1-2D8149F40CD4}" sibTransId="{157EBDDB-F25A-40BF-B1F1-DF3918BD8DEC}"/>
    <dgm:cxn modelId="{14DFAC96-9487-453F-A85A-BE557980A277}" type="presOf" srcId="{2BA9F81C-F06F-4AE1-A615-D7458F850365}" destId="{BCEC93D1-4968-47EF-9067-104E621C24E2}" srcOrd="0" destOrd="0" presId="urn:microsoft.com/office/officeart/2005/8/layout/balance1"/>
    <dgm:cxn modelId="{C5928B9B-2DB4-497C-A44A-2B5976DD5CD7}" type="presOf" srcId="{0B3DEF10-5D46-4F90-92F7-350EB7834074}" destId="{218CC5AC-388F-4FBB-8F4B-97D8BD355B9D}" srcOrd="0" destOrd="0" presId="urn:microsoft.com/office/officeart/2005/8/layout/balance1"/>
    <dgm:cxn modelId="{B9B248CA-ED03-4BC3-985B-8301240DA4CB}" type="presOf" srcId="{FC7AAAB9-8F5E-4F95-97B6-0978A0C5C565}" destId="{F5A6DC07-2BD6-485A-A968-C5629AA4F9C5}" srcOrd="0" destOrd="0" presId="urn:microsoft.com/office/officeart/2005/8/layout/balance1"/>
    <dgm:cxn modelId="{53DA38E8-5786-4B23-87A9-876FBC37ABA6}" type="presOf" srcId="{764B7F8D-B213-4AA5-B5ED-C8D339E3E87A}" destId="{7388BDD6-44ED-4194-A67A-78AAE95EF0BE}" srcOrd="0" destOrd="0" presId="urn:microsoft.com/office/officeart/2005/8/layout/balance1"/>
    <dgm:cxn modelId="{BD8DE3E9-84C7-44D9-9CF7-A6917FE2CC99}" type="presOf" srcId="{E3D8AD29-A01E-4590-8EFC-F9B94B2B04CA}" destId="{CEF49250-484C-475C-9963-31D882CB7607}" srcOrd="0" destOrd="0" presId="urn:microsoft.com/office/officeart/2005/8/layout/balance1"/>
    <dgm:cxn modelId="{FF1A69F9-D050-4F03-B7F9-AE85BAD7A65C}" srcId="{E3D8AD29-A01E-4590-8EFC-F9B94B2B04CA}" destId="{5673B95B-539F-431F-8422-00BBD097D892}" srcOrd="2" destOrd="0" parTransId="{3BC41AEB-7703-42A3-BBC0-B93457B4AC98}" sibTransId="{EE8C23A0-BA21-4889-B2C9-E1258B437BC7}"/>
    <dgm:cxn modelId="{E643CF48-84A2-43FC-B5D9-1D591919F776}" type="presParOf" srcId="{DF212F2B-583E-4D86-8474-3A8F791AB094}" destId="{00995202-E60A-4CC9-8079-7D74439AE65A}" srcOrd="0" destOrd="0" presId="urn:microsoft.com/office/officeart/2005/8/layout/balance1"/>
    <dgm:cxn modelId="{49631142-5E4B-43D6-AAC0-80BCEBA79F7E}" type="presParOf" srcId="{DF212F2B-583E-4D86-8474-3A8F791AB094}" destId="{07C6030B-6CCC-4271-B5DA-42AA0FED4831}" srcOrd="1" destOrd="0" presId="urn:microsoft.com/office/officeart/2005/8/layout/balance1"/>
    <dgm:cxn modelId="{999213DB-57CB-4C9C-BB92-A128E4A5EEBE}" type="presParOf" srcId="{07C6030B-6CCC-4271-B5DA-42AA0FED4831}" destId="{218CC5AC-388F-4FBB-8F4B-97D8BD355B9D}" srcOrd="0" destOrd="0" presId="urn:microsoft.com/office/officeart/2005/8/layout/balance1"/>
    <dgm:cxn modelId="{70ED5D6E-D2BA-439E-94B1-866FA8C84FD5}" type="presParOf" srcId="{07C6030B-6CCC-4271-B5DA-42AA0FED4831}" destId="{CEF49250-484C-475C-9963-31D882CB7607}" srcOrd="1" destOrd="0" presId="urn:microsoft.com/office/officeart/2005/8/layout/balance1"/>
    <dgm:cxn modelId="{D23DC917-FA0B-4157-ADAB-CC9DFDC4EE75}" type="presParOf" srcId="{DF212F2B-583E-4D86-8474-3A8F791AB094}" destId="{6114F531-C9C0-41D7-8F74-D3D330327B60}" srcOrd="2" destOrd="0" presId="urn:microsoft.com/office/officeart/2005/8/layout/balance1"/>
    <dgm:cxn modelId="{D5BB2FB5-696C-4428-BE5C-FCEAC320308F}" type="presParOf" srcId="{6114F531-C9C0-41D7-8F74-D3D330327B60}" destId="{A0EF5EAC-AF8E-4F6D-A086-69C4CB385400}" srcOrd="0" destOrd="0" presId="urn:microsoft.com/office/officeart/2005/8/layout/balance1"/>
    <dgm:cxn modelId="{5FA33AE9-7159-419B-9309-1453D847061C}" type="presParOf" srcId="{6114F531-C9C0-41D7-8F74-D3D330327B60}" destId="{96625438-E6C5-4A30-8056-6AAC6026BDDB}" srcOrd="1" destOrd="0" presId="urn:microsoft.com/office/officeart/2005/8/layout/balance1"/>
    <dgm:cxn modelId="{30790A38-7865-48C2-B274-AD4CF8843305}" type="presParOf" srcId="{6114F531-C9C0-41D7-8F74-D3D330327B60}" destId="{1CAE4C3F-7587-43DF-BF04-13E5456C3B9F}" srcOrd="2" destOrd="0" presId="urn:microsoft.com/office/officeart/2005/8/layout/balance1"/>
    <dgm:cxn modelId="{7091F96F-4DF9-4792-981D-11D4E849A6C8}" type="presParOf" srcId="{6114F531-C9C0-41D7-8F74-D3D330327B60}" destId="{18434004-C8ED-4307-8D47-0F9A07087A19}" srcOrd="3" destOrd="0" presId="urn:microsoft.com/office/officeart/2005/8/layout/balance1"/>
    <dgm:cxn modelId="{D4DDB516-99C7-4399-AF00-227EB3DF0153}" type="presParOf" srcId="{6114F531-C9C0-41D7-8F74-D3D330327B60}" destId="{F5A6DC07-2BD6-485A-A968-C5629AA4F9C5}" srcOrd="4" destOrd="0" presId="urn:microsoft.com/office/officeart/2005/8/layout/balance1"/>
    <dgm:cxn modelId="{05BB157D-1C0D-4D49-8A17-36FA02C335D4}" type="presParOf" srcId="{6114F531-C9C0-41D7-8F74-D3D330327B60}" destId="{9C591978-AC1F-47AB-A140-4EE358D922C0}" srcOrd="5" destOrd="0" presId="urn:microsoft.com/office/officeart/2005/8/layout/balance1"/>
    <dgm:cxn modelId="{A314D24B-8E7B-4463-BABB-0D6C5B29A78C}" type="presParOf" srcId="{6114F531-C9C0-41D7-8F74-D3D330327B60}" destId="{BCEC93D1-4968-47EF-9067-104E621C24E2}" srcOrd="6" destOrd="0" presId="urn:microsoft.com/office/officeart/2005/8/layout/balance1"/>
    <dgm:cxn modelId="{5A41D6A9-8222-4A4C-AEE2-09CEF6C1F02D}" type="presParOf" srcId="{6114F531-C9C0-41D7-8F74-D3D330327B60}" destId="{7388BDD6-44ED-4194-A67A-78AAE95EF0BE}"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9D69E-6F64-45B6-B76A-DFE6ACF7EA81}" type="doc">
      <dgm:prSet loTypeId="urn:microsoft.com/office/officeart/2005/8/layout/process5" loCatId="process" qsTypeId="urn:microsoft.com/office/officeart/2005/8/quickstyle/simple1" qsCatId="simple" csTypeId="urn:microsoft.com/office/officeart/2005/8/colors/accent3_2" csCatId="accent3" phldr="1"/>
      <dgm:spPr/>
      <dgm:t>
        <a:bodyPr/>
        <a:lstStyle/>
        <a:p>
          <a:endParaRPr lang="en-US"/>
        </a:p>
      </dgm:t>
    </dgm:pt>
    <dgm:pt modelId="{A5142B8A-6A31-4DF9-B16A-439C77CD9D1F}">
      <dgm:prSet phldrT="[Text]"/>
      <dgm:spPr/>
      <dgm:t>
        <a:bodyPr/>
        <a:lstStyle/>
        <a:p>
          <a:r>
            <a:rPr lang="en-US" dirty="0"/>
            <a:t>Identify Key Partners to Interview for CC juvenile justice system and youth-serving agencies</a:t>
          </a:r>
        </a:p>
      </dgm:t>
    </dgm:pt>
    <dgm:pt modelId="{1FE3BA91-DBFF-4064-95C7-1DDDDF106F3F}" type="parTrans" cxnId="{1B4014F0-2912-4DCA-826B-0C08C572C14D}">
      <dgm:prSet/>
      <dgm:spPr/>
      <dgm:t>
        <a:bodyPr/>
        <a:lstStyle/>
        <a:p>
          <a:endParaRPr lang="en-US"/>
        </a:p>
      </dgm:t>
    </dgm:pt>
    <dgm:pt modelId="{CCC54755-3591-45FF-92A0-3778FD390A0A}" type="sibTrans" cxnId="{1B4014F0-2912-4DCA-826B-0C08C572C14D}">
      <dgm:prSet/>
      <dgm:spPr/>
      <dgm:t>
        <a:bodyPr/>
        <a:lstStyle/>
        <a:p>
          <a:endParaRPr lang="en-US"/>
        </a:p>
      </dgm:t>
    </dgm:pt>
    <dgm:pt modelId="{6777CA26-F01E-4656-9FE0-567CFE7988F4}">
      <dgm:prSet phldrT="[Text]"/>
      <dgm:spPr/>
      <dgm:t>
        <a:bodyPr/>
        <a:lstStyle/>
        <a:p>
          <a:r>
            <a:rPr lang="en-US" dirty="0"/>
            <a:t>Data for last 3 years gathered for indicators, gaps identified</a:t>
          </a:r>
        </a:p>
      </dgm:t>
    </dgm:pt>
    <dgm:pt modelId="{D8968318-5D5E-4182-9BA8-27D530D2C839}" type="parTrans" cxnId="{BBFC254C-7272-46E7-94E9-54A07B2A35B8}">
      <dgm:prSet/>
      <dgm:spPr/>
      <dgm:t>
        <a:bodyPr/>
        <a:lstStyle/>
        <a:p>
          <a:endParaRPr lang="en-US"/>
        </a:p>
      </dgm:t>
    </dgm:pt>
    <dgm:pt modelId="{8742C933-40B8-4F7C-BB35-E285BD304830}" type="sibTrans" cxnId="{BBFC254C-7272-46E7-94E9-54A07B2A35B8}">
      <dgm:prSet/>
      <dgm:spPr/>
      <dgm:t>
        <a:bodyPr/>
        <a:lstStyle/>
        <a:p>
          <a:endParaRPr lang="en-US"/>
        </a:p>
      </dgm:t>
    </dgm:pt>
    <dgm:pt modelId="{86D12035-95F9-4DC9-B544-9A68BC8081BB}">
      <dgm:prSet phldrT="[Text]"/>
      <dgm:spPr/>
      <dgm:t>
        <a:bodyPr/>
        <a:lstStyle/>
        <a:p>
          <a:r>
            <a:rPr lang="en-US" dirty="0"/>
            <a:t>Community review of Phase 1 of Assessment Findings &amp; Consider Feasibility of Strategy Recommendations</a:t>
          </a:r>
        </a:p>
      </dgm:t>
    </dgm:pt>
    <dgm:pt modelId="{68F218E3-8EE4-4293-9503-2192A18525D9}" type="parTrans" cxnId="{9688929C-D9A9-48C2-8CE4-593541F7464C}">
      <dgm:prSet/>
      <dgm:spPr/>
      <dgm:t>
        <a:bodyPr/>
        <a:lstStyle/>
        <a:p>
          <a:endParaRPr lang="en-US"/>
        </a:p>
      </dgm:t>
    </dgm:pt>
    <dgm:pt modelId="{2C30F03E-B3DD-48E0-ABCD-AFA33B32ABD1}" type="sibTrans" cxnId="{9688929C-D9A9-48C2-8CE4-593541F7464C}">
      <dgm:prSet/>
      <dgm:spPr/>
      <dgm:t>
        <a:bodyPr/>
        <a:lstStyle/>
        <a:p>
          <a:endParaRPr lang="en-US"/>
        </a:p>
      </dgm:t>
    </dgm:pt>
    <dgm:pt modelId="{D2589627-33A6-4684-8B91-64DD2760355E}">
      <dgm:prSet/>
      <dgm:spPr/>
      <dgm:t>
        <a:bodyPr/>
        <a:lstStyle/>
        <a:p>
          <a:r>
            <a:rPr lang="en-US" dirty="0"/>
            <a:t>Informational Interview &amp; focus groups with juvenile justice agency representatives</a:t>
          </a:r>
        </a:p>
      </dgm:t>
    </dgm:pt>
    <dgm:pt modelId="{261B3636-6A60-4C83-8FE3-ABCBA346F60C}" type="parTrans" cxnId="{C4F9B06F-AAE7-4E5D-A127-1E6549BBCFD0}">
      <dgm:prSet/>
      <dgm:spPr/>
      <dgm:t>
        <a:bodyPr/>
        <a:lstStyle/>
        <a:p>
          <a:endParaRPr lang="en-US"/>
        </a:p>
      </dgm:t>
    </dgm:pt>
    <dgm:pt modelId="{D2A93017-5FF9-46E0-8F1D-05E6EC900A76}" type="sibTrans" cxnId="{C4F9B06F-AAE7-4E5D-A127-1E6549BBCFD0}">
      <dgm:prSet/>
      <dgm:spPr/>
      <dgm:t>
        <a:bodyPr/>
        <a:lstStyle/>
        <a:p>
          <a:endParaRPr lang="en-US"/>
        </a:p>
      </dgm:t>
    </dgm:pt>
    <dgm:pt modelId="{B7BB2CEB-E152-4FAF-A468-0F830EB229F8}">
      <dgm:prSet/>
      <dgm:spPr/>
      <dgm:t>
        <a:bodyPr/>
        <a:lstStyle/>
        <a:p>
          <a:r>
            <a:rPr lang="en-US" dirty="0"/>
            <a:t>Surveys about outcomes/data capacity, gaps, and enhancement areas (OJJDP Model Data Project)</a:t>
          </a:r>
        </a:p>
      </dgm:t>
    </dgm:pt>
    <dgm:pt modelId="{B3739F60-0E23-47B2-B149-3C4D6EB0EFA7}" type="parTrans" cxnId="{D5397693-E595-4597-90D6-3195D9577B3F}">
      <dgm:prSet/>
      <dgm:spPr/>
      <dgm:t>
        <a:bodyPr/>
        <a:lstStyle/>
        <a:p>
          <a:endParaRPr lang="en-US"/>
        </a:p>
      </dgm:t>
    </dgm:pt>
    <dgm:pt modelId="{F9DD519A-6D3C-4245-BCF2-9CE168F8D72C}" type="sibTrans" cxnId="{D5397693-E595-4597-90D6-3195D9577B3F}">
      <dgm:prSet/>
      <dgm:spPr/>
      <dgm:t>
        <a:bodyPr/>
        <a:lstStyle/>
        <a:p>
          <a:endParaRPr lang="en-US"/>
        </a:p>
      </dgm:t>
    </dgm:pt>
    <dgm:pt modelId="{510CB3D1-33EE-420D-BA6D-1A4F00D3A3D2}" type="pres">
      <dgm:prSet presAssocID="{F5F9D69E-6F64-45B6-B76A-DFE6ACF7EA81}" presName="diagram" presStyleCnt="0">
        <dgm:presLayoutVars>
          <dgm:dir/>
          <dgm:resizeHandles val="exact"/>
        </dgm:presLayoutVars>
      </dgm:prSet>
      <dgm:spPr/>
    </dgm:pt>
    <dgm:pt modelId="{6D05A33A-EC5E-4D71-AF24-CC18F1979E5B}" type="pres">
      <dgm:prSet presAssocID="{A5142B8A-6A31-4DF9-B16A-439C77CD9D1F}" presName="node" presStyleLbl="node1" presStyleIdx="0" presStyleCnt="5">
        <dgm:presLayoutVars>
          <dgm:bulletEnabled val="1"/>
        </dgm:presLayoutVars>
      </dgm:prSet>
      <dgm:spPr/>
    </dgm:pt>
    <dgm:pt modelId="{09CB7C22-8E0D-41BD-9C09-E4AE8F9E6E20}" type="pres">
      <dgm:prSet presAssocID="{CCC54755-3591-45FF-92A0-3778FD390A0A}" presName="sibTrans" presStyleLbl="sibTrans2D1" presStyleIdx="0" presStyleCnt="4"/>
      <dgm:spPr/>
    </dgm:pt>
    <dgm:pt modelId="{BF09B42C-9A31-4443-AD23-524CE3D7AE8A}" type="pres">
      <dgm:prSet presAssocID="{CCC54755-3591-45FF-92A0-3778FD390A0A}" presName="connectorText" presStyleLbl="sibTrans2D1" presStyleIdx="0" presStyleCnt="4"/>
      <dgm:spPr/>
    </dgm:pt>
    <dgm:pt modelId="{367D25B3-9558-43D0-8FB5-99B247EACFAA}" type="pres">
      <dgm:prSet presAssocID="{6777CA26-F01E-4656-9FE0-567CFE7988F4}" presName="node" presStyleLbl="node1" presStyleIdx="1" presStyleCnt="5">
        <dgm:presLayoutVars>
          <dgm:bulletEnabled val="1"/>
        </dgm:presLayoutVars>
      </dgm:prSet>
      <dgm:spPr/>
    </dgm:pt>
    <dgm:pt modelId="{E491AA54-F52B-40E9-B417-43E251C304F2}" type="pres">
      <dgm:prSet presAssocID="{8742C933-40B8-4F7C-BB35-E285BD304830}" presName="sibTrans" presStyleLbl="sibTrans2D1" presStyleIdx="1" presStyleCnt="4"/>
      <dgm:spPr/>
    </dgm:pt>
    <dgm:pt modelId="{799B97B9-4199-4D69-8A21-02BD8BAFFC80}" type="pres">
      <dgm:prSet presAssocID="{8742C933-40B8-4F7C-BB35-E285BD304830}" presName="connectorText" presStyleLbl="sibTrans2D1" presStyleIdx="1" presStyleCnt="4"/>
      <dgm:spPr/>
    </dgm:pt>
    <dgm:pt modelId="{5780BBF3-0D8E-46EC-A1A7-D602AF64726C}" type="pres">
      <dgm:prSet presAssocID="{B7BB2CEB-E152-4FAF-A468-0F830EB229F8}" presName="node" presStyleLbl="node1" presStyleIdx="2" presStyleCnt="5">
        <dgm:presLayoutVars>
          <dgm:bulletEnabled val="1"/>
        </dgm:presLayoutVars>
      </dgm:prSet>
      <dgm:spPr/>
    </dgm:pt>
    <dgm:pt modelId="{8F2144DC-B307-48F7-B242-BE1EE7F09204}" type="pres">
      <dgm:prSet presAssocID="{F9DD519A-6D3C-4245-BCF2-9CE168F8D72C}" presName="sibTrans" presStyleLbl="sibTrans2D1" presStyleIdx="2" presStyleCnt="4"/>
      <dgm:spPr/>
    </dgm:pt>
    <dgm:pt modelId="{BA745BC9-707F-4B60-BED3-15FEA0806D7D}" type="pres">
      <dgm:prSet presAssocID="{F9DD519A-6D3C-4245-BCF2-9CE168F8D72C}" presName="connectorText" presStyleLbl="sibTrans2D1" presStyleIdx="2" presStyleCnt="4"/>
      <dgm:spPr/>
    </dgm:pt>
    <dgm:pt modelId="{12A53B4F-A0D7-4167-92A4-5C3930E47466}" type="pres">
      <dgm:prSet presAssocID="{D2589627-33A6-4684-8B91-64DD2760355E}" presName="node" presStyleLbl="node1" presStyleIdx="3" presStyleCnt="5">
        <dgm:presLayoutVars>
          <dgm:bulletEnabled val="1"/>
        </dgm:presLayoutVars>
      </dgm:prSet>
      <dgm:spPr/>
    </dgm:pt>
    <dgm:pt modelId="{BA124A2F-2755-49BB-ADC0-75378BEC242B}" type="pres">
      <dgm:prSet presAssocID="{D2A93017-5FF9-46E0-8F1D-05E6EC900A76}" presName="sibTrans" presStyleLbl="sibTrans2D1" presStyleIdx="3" presStyleCnt="4"/>
      <dgm:spPr/>
    </dgm:pt>
    <dgm:pt modelId="{D2693B46-B40D-4095-8012-F72BF3DDCE07}" type="pres">
      <dgm:prSet presAssocID="{D2A93017-5FF9-46E0-8F1D-05E6EC900A76}" presName="connectorText" presStyleLbl="sibTrans2D1" presStyleIdx="3" presStyleCnt="4"/>
      <dgm:spPr/>
    </dgm:pt>
    <dgm:pt modelId="{2DBAA9BD-9DD7-481B-A2D2-1363F38A3F64}" type="pres">
      <dgm:prSet presAssocID="{86D12035-95F9-4DC9-B544-9A68BC8081BB}" presName="node" presStyleLbl="node1" presStyleIdx="4" presStyleCnt="5">
        <dgm:presLayoutVars>
          <dgm:bulletEnabled val="1"/>
        </dgm:presLayoutVars>
      </dgm:prSet>
      <dgm:spPr/>
    </dgm:pt>
  </dgm:ptLst>
  <dgm:cxnLst>
    <dgm:cxn modelId="{31178E0D-240C-4A8F-ABF1-7A8B85D6E8A8}" type="presOf" srcId="{6777CA26-F01E-4656-9FE0-567CFE7988F4}" destId="{367D25B3-9558-43D0-8FB5-99B247EACFAA}" srcOrd="0" destOrd="0" presId="urn:microsoft.com/office/officeart/2005/8/layout/process5"/>
    <dgm:cxn modelId="{E3D08F37-E3A2-4D0E-B528-FD6C24788833}" type="presOf" srcId="{CCC54755-3591-45FF-92A0-3778FD390A0A}" destId="{09CB7C22-8E0D-41BD-9C09-E4AE8F9E6E20}" srcOrd="0" destOrd="0" presId="urn:microsoft.com/office/officeart/2005/8/layout/process5"/>
    <dgm:cxn modelId="{D5FD9347-636C-47D6-85D3-180C1B902B4D}" type="presOf" srcId="{D2A93017-5FF9-46E0-8F1D-05E6EC900A76}" destId="{D2693B46-B40D-4095-8012-F72BF3DDCE07}" srcOrd="1" destOrd="0" presId="urn:microsoft.com/office/officeart/2005/8/layout/process5"/>
    <dgm:cxn modelId="{BBFC254C-7272-46E7-94E9-54A07B2A35B8}" srcId="{F5F9D69E-6F64-45B6-B76A-DFE6ACF7EA81}" destId="{6777CA26-F01E-4656-9FE0-567CFE7988F4}" srcOrd="1" destOrd="0" parTransId="{D8968318-5D5E-4182-9BA8-27D530D2C839}" sibTransId="{8742C933-40B8-4F7C-BB35-E285BD304830}"/>
    <dgm:cxn modelId="{C4F9B06F-AAE7-4E5D-A127-1E6549BBCFD0}" srcId="{F5F9D69E-6F64-45B6-B76A-DFE6ACF7EA81}" destId="{D2589627-33A6-4684-8B91-64DD2760355E}" srcOrd="3" destOrd="0" parTransId="{261B3636-6A60-4C83-8FE3-ABCBA346F60C}" sibTransId="{D2A93017-5FF9-46E0-8F1D-05E6EC900A76}"/>
    <dgm:cxn modelId="{F350FD70-55C8-43A0-8EE0-E8C66CFB3BCF}" type="presOf" srcId="{F9DD519A-6D3C-4245-BCF2-9CE168F8D72C}" destId="{8F2144DC-B307-48F7-B242-BE1EE7F09204}" srcOrd="0" destOrd="0" presId="urn:microsoft.com/office/officeart/2005/8/layout/process5"/>
    <dgm:cxn modelId="{5EC94D77-1591-4696-BE42-2B144F2CFD02}" type="presOf" srcId="{8742C933-40B8-4F7C-BB35-E285BD304830}" destId="{E491AA54-F52B-40E9-B417-43E251C304F2}" srcOrd="0" destOrd="0" presId="urn:microsoft.com/office/officeart/2005/8/layout/process5"/>
    <dgm:cxn modelId="{A5BE2159-83B4-4535-BA84-7EA93C684A2E}" type="presOf" srcId="{D2A93017-5FF9-46E0-8F1D-05E6EC900A76}" destId="{BA124A2F-2755-49BB-ADC0-75378BEC242B}" srcOrd="0" destOrd="0" presId="urn:microsoft.com/office/officeart/2005/8/layout/process5"/>
    <dgm:cxn modelId="{C9643259-6ABB-4C29-8924-0FDAA0FDDD74}" type="presOf" srcId="{A5142B8A-6A31-4DF9-B16A-439C77CD9D1F}" destId="{6D05A33A-EC5E-4D71-AF24-CC18F1979E5B}" srcOrd="0" destOrd="0" presId="urn:microsoft.com/office/officeart/2005/8/layout/process5"/>
    <dgm:cxn modelId="{92C18479-6F61-4D06-90A3-57F5FF7C2E22}" type="presOf" srcId="{CCC54755-3591-45FF-92A0-3778FD390A0A}" destId="{BF09B42C-9A31-4443-AD23-524CE3D7AE8A}" srcOrd="1" destOrd="0" presId="urn:microsoft.com/office/officeart/2005/8/layout/process5"/>
    <dgm:cxn modelId="{D5397693-E595-4597-90D6-3195D9577B3F}" srcId="{F5F9D69E-6F64-45B6-B76A-DFE6ACF7EA81}" destId="{B7BB2CEB-E152-4FAF-A468-0F830EB229F8}" srcOrd="2" destOrd="0" parTransId="{B3739F60-0E23-47B2-B149-3C4D6EB0EFA7}" sibTransId="{F9DD519A-6D3C-4245-BCF2-9CE168F8D72C}"/>
    <dgm:cxn modelId="{5045AF97-72BD-4FBA-BDAE-51D62E15D6AF}" type="presOf" srcId="{8742C933-40B8-4F7C-BB35-E285BD304830}" destId="{799B97B9-4199-4D69-8A21-02BD8BAFFC80}" srcOrd="1" destOrd="0" presId="urn:microsoft.com/office/officeart/2005/8/layout/process5"/>
    <dgm:cxn modelId="{9688929C-D9A9-48C2-8CE4-593541F7464C}" srcId="{F5F9D69E-6F64-45B6-B76A-DFE6ACF7EA81}" destId="{86D12035-95F9-4DC9-B544-9A68BC8081BB}" srcOrd="4" destOrd="0" parTransId="{68F218E3-8EE4-4293-9503-2192A18525D9}" sibTransId="{2C30F03E-B3DD-48E0-ABCD-AFA33B32ABD1}"/>
    <dgm:cxn modelId="{89552BA5-20A7-49B2-A2E4-1981D1A874E6}" type="presOf" srcId="{F9DD519A-6D3C-4245-BCF2-9CE168F8D72C}" destId="{BA745BC9-707F-4B60-BED3-15FEA0806D7D}" srcOrd="1" destOrd="0" presId="urn:microsoft.com/office/officeart/2005/8/layout/process5"/>
    <dgm:cxn modelId="{91FD1EB9-3E27-4B85-B177-60ACB62D6C78}" type="presOf" srcId="{B7BB2CEB-E152-4FAF-A468-0F830EB229F8}" destId="{5780BBF3-0D8E-46EC-A1A7-D602AF64726C}" srcOrd="0" destOrd="0" presId="urn:microsoft.com/office/officeart/2005/8/layout/process5"/>
    <dgm:cxn modelId="{C738B3E3-0947-4B50-9572-EB8ADAAA4B78}" type="presOf" srcId="{D2589627-33A6-4684-8B91-64DD2760355E}" destId="{12A53B4F-A0D7-4167-92A4-5C3930E47466}" srcOrd="0" destOrd="0" presId="urn:microsoft.com/office/officeart/2005/8/layout/process5"/>
    <dgm:cxn modelId="{1B4014F0-2912-4DCA-826B-0C08C572C14D}" srcId="{F5F9D69E-6F64-45B6-B76A-DFE6ACF7EA81}" destId="{A5142B8A-6A31-4DF9-B16A-439C77CD9D1F}" srcOrd="0" destOrd="0" parTransId="{1FE3BA91-DBFF-4064-95C7-1DDDDF106F3F}" sibTransId="{CCC54755-3591-45FF-92A0-3778FD390A0A}"/>
    <dgm:cxn modelId="{72959BFE-1C75-4E42-B2AC-6F3E3AD90462}" type="presOf" srcId="{86D12035-95F9-4DC9-B544-9A68BC8081BB}" destId="{2DBAA9BD-9DD7-481B-A2D2-1363F38A3F64}" srcOrd="0" destOrd="0" presId="urn:microsoft.com/office/officeart/2005/8/layout/process5"/>
    <dgm:cxn modelId="{50DABEFF-C3D5-496E-B011-373C860A9D0B}" type="presOf" srcId="{F5F9D69E-6F64-45B6-B76A-DFE6ACF7EA81}" destId="{510CB3D1-33EE-420D-BA6D-1A4F00D3A3D2}" srcOrd="0" destOrd="0" presId="urn:microsoft.com/office/officeart/2005/8/layout/process5"/>
    <dgm:cxn modelId="{DE00BBFB-9EE0-49E1-B08E-DF3B1F1A2E69}" type="presParOf" srcId="{510CB3D1-33EE-420D-BA6D-1A4F00D3A3D2}" destId="{6D05A33A-EC5E-4D71-AF24-CC18F1979E5B}" srcOrd="0" destOrd="0" presId="urn:microsoft.com/office/officeart/2005/8/layout/process5"/>
    <dgm:cxn modelId="{5E038D89-458D-4977-AFAF-411BDAD6DB42}" type="presParOf" srcId="{510CB3D1-33EE-420D-BA6D-1A4F00D3A3D2}" destId="{09CB7C22-8E0D-41BD-9C09-E4AE8F9E6E20}" srcOrd="1" destOrd="0" presId="urn:microsoft.com/office/officeart/2005/8/layout/process5"/>
    <dgm:cxn modelId="{7A0ECF04-4571-4F9E-B386-AB72517C2558}" type="presParOf" srcId="{09CB7C22-8E0D-41BD-9C09-E4AE8F9E6E20}" destId="{BF09B42C-9A31-4443-AD23-524CE3D7AE8A}" srcOrd="0" destOrd="0" presId="urn:microsoft.com/office/officeart/2005/8/layout/process5"/>
    <dgm:cxn modelId="{04004279-CA28-4D0D-9D7A-C7F1EA82564B}" type="presParOf" srcId="{510CB3D1-33EE-420D-BA6D-1A4F00D3A3D2}" destId="{367D25B3-9558-43D0-8FB5-99B247EACFAA}" srcOrd="2" destOrd="0" presId="urn:microsoft.com/office/officeart/2005/8/layout/process5"/>
    <dgm:cxn modelId="{5E10399A-71E1-4A66-B5AB-55DD6E086232}" type="presParOf" srcId="{510CB3D1-33EE-420D-BA6D-1A4F00D3A3D2}" destId="{E491AA54-F52B-40E9-B417-43E251C304F2}" srcOrd="3" destOrd="0" presId="urn:microsoft.com/office/officeart/2005/8/layout/process5"/>
    <dgm:cxn modelId="{9B28EDCE-A6AF-4507-9D30-300B8ECFCBBB}" type="presParOf" srcId="{E491AA54-F52B-40E9-B417-43E251C304F2}" destId="{799B97B9-4199-4D69-8A21-02BD8BAFFC80}" srcOrd="0" destOrd="0" presId="urn:microsoft.com/office/officeart/2005/8/layout/process5"/>
    <dgm:cxn modelId="{04821CEB-7897-4D28-8FF1-9629FD73D6D7}" type="presParOf" srcId="{510CB3D1-33EE-420D-BA6D-1A4F00D3A3D2}" destId="{5780BBF3-0D8E-46EC-A1A7-D602AF64726C}" srcOrd="4" destOrd="0" presId="urn:microsoft.com/office/officeart/2005/8/layout/process5"/>
    <dgm:cxn modelId="{7E793FDA-AEA9-4891-858F-77586E49660A}" type="presParOf" srcId="{510CB3D1-33EE-420D-BA6D-1A4F00D3A3D2}" destId="{8F2144DC-B307-48F7-B242-BE1EE7F09204}" srcOrd="5" destOrd="0" presId="urn:microsoft.com/office/officeart/2005/8/layout/process5"/>
    <dgm:cxn modelId="{67700C6F-5BD9-42B5-AA52-C0FE02DE07B0}" type="presParOf" srcId="{8F2144DC-B307-48F7-B242-BE1EE7F09204}" destId="{BA745BC9-707F-4B60-BED3-15FEA0806D7D}" srcOrd="0" destOrd="0" presId="urn:microsoft.com/office/officeart/2005/8/layout/process5"/>
    <dgm:cxn modelId="{E5A06F43-AFEC-440B-9372-E05960B647C8}" type="presParOf" srcId="{510CB3D1-33EE-420D-BA6D-1A4F00D3A3D2}" destId="{12A53B4F-A0D7-4167-92A4-5C3930E47466}" srcOrd="6" destOrd="0" presId="urn:microsoft.com/office/officeart/2005/8/layout/process5"/>
    <dgm:cxn modelId="{4AA632D8-A804-4583-82F9-3F3457FC0E65}" type="presParOf" srcId="{510CB3D1-33EE-420D-BA6D-1A4F00D3A3D2}" destId="{BA124A2F-2755-49BB-ADC0-75378BEC242B}" srcOrd="7" destOrd="0" presId="urn:microsoft.com/office/officeart/2005/8/layout/process5"/>
    <dgm:cxn modelId="{6B04BD51-B5E3-4565-B264-772B0F552803}" type="presParOf" srcId="{BA124A2F-2755-49BB-ADC0-75378BEC242B}" destId="{D2693B46-B40D-4095-8012-F72BF3DDCE07}" srcOrd="0" destOrd="0" presId="urn:microsoft.com/office/officeart/2005/8/layout/process5"/>
    <dgm:cxn modelId="{4C5BBA47-F158-428E-B484-C34D53AE5FB9}" type="presParOf" srcId="{510CB3D1-33EE-420D-BA6D-1A4F00D3A3D2}" destId="{2DBAA9BD-9DD7-481B-A2D2-1363F38A3F64}"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514516-E627-49F1-8DB4-DA6FD52AD3EA}"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2B2C90AE-912B-4FC7-B991-4CE5DF463723}">
      <dgm:prSet/>
      <dgm:spPr/>
      <dgm:t>
        <a:bodyPr/>
        <a:lstStyle/>
        <a:p>
          <a:pPr>
            <a:defRPr b="1"/>
          </a:pPr>
          <a:r>
            <a:rPr lang="en-US"/>
            <a:t>Review subset of data collected and analyzed to date</a:t>
          </a:r>
        </a:p>
      </dgm:t>
    </dgm:pt>
    <dgm:pt modelId="{908D75F9-B307-4C01-AB57-B77D809C8A05}" type="parTrans" cxnId="{EC97E45E-2F91-4ED2-BC3E-D00099287A14}">
      <dgm:prSet/>
      <dgm:spPr/>
      <dgm:t>
        <a:bodyPr/>
        <a:lstStyle/>
        <a:p>
          <a:endParaRPr lang="en-US"/>
        </a:p>
      </dgm:t>
    </dgm:pt>
    <dgm:pt modelId="{84E509B8-A1E0-4F6B-939E-E79EEC5F9B50}" type="sibTrans" cxnId="{EC97E45E-2F91-4ED2-BC3E-D00099287A14}">
      <dgm:prSet/>
      <dgm:spPr/>
      <dgm:t>
        <a:bodyPr/>
        <a:lstStyle/>
        <a:p>
          <a:endParaRPr lang="en-US"/>
        </a:p>
      </dgm:t>
    </dgm:pt>
    <dgm:pt modelId="{91C6076E-883A-4FC5-AA33-889910C08822}">
      <dgm:prSet/>
      <dgm:spPr/>
      <dgm:t>
        <a:bodyPr/>
        <a:lstStyle/>
        <a:p>
          <a:r>
            <a:rPr lang="en-US"/>
            <a:t>Quantitative/hard data</a:t>
          </a:r>
        </a:p>
      </dgm:t>
    </dgm:pt>
    <dgm:pt modelId="{A0DD31E6-D2CE-4CAD-96B6-049B591BB0B6}" type="parTrans" cxnId="{7BE7D00D-D855-4B98-A965-4B3271DB0309}">
      <dgm:prSet/>
      <dgm:spPr/>
      <dgm:t>
        <a:bodyPr/>
        <a:lstStyle/>
        <a:p>
          <a:endParaRPr lang="en-US"/>
        </a:p>
      </dgm:t>
    </dgm:pt>
    <dgm:pt modelId="{7A94F1B5-3436-46F9-B4ED-5A25B51EC41A}" type="sibTrans" cxnId="{7BE7D00D-D855-4B98-A965-4B3271DB0309}">
      <dgm:prSet/>
      <dgm:spPr/>
      <dgm:t>
        <a:bodyPr/>
        <a:lstStyle/>
        <a:p>
          <a:endParaRPr lang="en-US"/>
        </a:p>
      </dgm:t>
    </dgm:pt>
    <dgm:pt modelId="{EAB1C76B-B21F-4525-BD40-9D36037FC03F}">
      <dgm:prSet/>
      <dgm:spPr/>
      <dgm:t>
        <a:bodyPr/>
        <a:lstStyle/>
        <a:p>
          <a:r>
            <a:rPr lang="en-US" dirty="0"/>
            <a:t>Interview data</a:t>
          </a:r>
        </a:p>
      </dgm:t>
    </dgm:pt>
    <dgm:pt modelId="{EDDA46F0-2C9C-422A-86FC-C3DC3B415DC8}" type="parTrans" cxnId="{F2228DFE-8A5B-411F-8E58-BD05C21A1DAD}">
      <dgm:prSet/>
      <dgm:spPr/>
      <dgm:t>
        <a:bodyPr/>
        <a:lstStyle/>
        <a:p>
          <a:endParaRPr lang="en-US"/>
        </a:p>
      </dgm:t>
    </dgm:pt>
    <dgm:pt modelId="{64C9EFCF-80E7-4D28-A8E7-8FBA39F634CC}" type="sibTrans" cxnId="{F2228DFE-8A5B-411F-8E58-BD05C21A1DAD}">
      <dgm:prSet/>
      <dgm:spPr/>
      <dgm:t>
        <a:bodyPr/>
        <a:lstStyle/>
        <a:p>
          <a:endParaRPr lang="en-US"/>
        </a:p>
      </dgm:t>
    </dgm:pt>
    <dgm:pt modelId="{5D39F9A7-CDA3-4E8A-B0BD-1E93E8C35A49}">
      <dgm:prSet/>
      <dgm:spPr/>
      <dgm:t>
        <a:bodyPr/>
        <a:lstStyle/>
        <a:p>
          <a:pPr>
            <a:defRPr b="1"/>
          </a:pPr>
          <a:r>
            <a:rPr lang="en-US"/>
            <a:t>Discuss findings and gaps</a:t>
          </a:r>
        </a:p>
      </dgm:t>
    </dgm:pt>
    <dgm:pt modelId="{344F6FA6-998E-4CB6-AC60-2B6882041C56}" type="parTrans" cxnId="{B9DDBFAA-8184-4660-9A9B-E0E3CCFC33B7}">
      <dgm:prSet/>
      <dgm:spPr/>
      <dgm:t>
        <a:bodyPr/>
        <a:lstStyle/>
        <a:p>
          <a:endParaRPr lang="en-US"/>
        </a:p>
      </dgm:t>
    </dgm:pt>
    <dgm:pt modelId="{D1C34010-C6A4-42A0-ABEE-4B01B49334E6}" type="sibTrans" cxnId="{B9DDBFAA-8184-4660-9A9B-E0E3CCFC33B7}">
      <dgm:prSet/>
      <dgm:spPr/>
      <dgm:t>
        <a:bodyPr/>
        <a:lstStyle/>
        <a:p>
          <a:endParaRPr lang="en-US"/>
        </a:p>
      </dgm:t>
    </dgm:pt>
    <dgm:pt modelId="{0753370A-3B71-4575-8FC9-933D75BBD009}">
      <dgm:prSet/>
      <dgm:spPr/>
      <dgm:t>
        <a:bodyPr/>
        <a:lstStyle/>
        <a:p>
          <a:r>
            <a:rPr lang="en-US" dirty="0"/>
            <a:t>What are we seeing? What does it mean?</a:t>
          </a:r>
        </a:p>
        <a:p>
          <a:r>
            <a:rPr lang="en-US" dirty="0"/>
            <a:t>What do we know? What do we want to know?</a:t>
          </a:r>
        </a:p>
      </dgm:t>
    </dgm:pt>
    <dgm:pt modelId="{9226E8E1-7A9A-4BD1-B83C-90DBDFB65FD8}" type="parTrans" cxnId="{80669790-5F8F-43EC-B6FE-CBAF38891B73}">
      <dgm:prSet/>
      <dgm:spPr/>
      <dgm:t>
        <a:bodyPr/>
        <a:lstStyle/>
        <a:p>
          <a:endParaRPr lang="en-US"/>
        </a:p>
      </dgm:t>
    </dgm:pt>
    <dgm:pt modelId="{7300B2DA-E4F1-402A-A5E3-03CE52E375C2}" type="sibTrans" cxnId="{80669790-5F8F-43EC-B6FE-CBAF38891B73}">
      <dgm:prSet/>
      <dgm:spPr/>
      <dgm:t>
        <a:bodyPr/>
        <a:lstStyle/>
        <a:p>
          <a:endParaRPr lang="en-US"/>
        </a:p>
      </dgm:t>
    </dgm:pt>
    <dgm:pt modelId="{0E928942-6197-453A-8437-2D710DE9F785}">
      <dgm:prSet/>
      <dgm:spPr/>
      <dgm:t>
        <a:bodyPr/>
        <a:lstStyle/>
        <a:p>
          <a:r>
            <a:rPr lang="en-US"/>
            <a:t>How can we use this data for improvement in how youth are served?</a:t>
          </a:r>
        </a:p>
      </dgm:t>
    </dgm:pt>
    <dgm:pt modelId="{BBDCF07A-E729-4933-AB07-1DD4C8691052}" type="parTrans" cxnId="{212D4E0F-D944-4090-A96F-45611553BE9B}">
      <dgm:prSet/>
      <dgm:spPr/>
      <dgm:t>
        <a:bodyPr/>
        <a:lstStyle/>
        <a:p>
          <a:endParaRPr lang="en-US"/>
        </a:p>
      </dgm:t>
    </dgm:pt>
    <dgm:pt modelId="{C7F774F8-6DEC-4528-A5F5-DD9162324F67}" type="sibTrans" cxnId="{212D4E0F-D944-4090-A96F-45611553BE9B}">
      <dgm:prSet/>
      <dgm:spPr/>
      <dgm:t>
        <a:bodyPr/>
        <a:lstStyle/>
        <a:p>
          <a:endParaRPr lang="en-US"/>
        </a:p>
      </dgm:t>
    </dgm:pt>
    <dgm:pt modelId="{7051AFFE-52F3-4AD9-ABD0-79131E8ADE99}">
      <dgm:prSet/>
      <dgm:spPr/>
      <dgm:t>
        <a:bodyPr/>
        <a:lstStyle/>
        <a:p>
          <a:r>
            <a:rPr lang="en-US"/>
            <a:t>How can we tweak the system to address disparities?</a:t>
          </a:r>
        </a:p>
      </dgm:t>
    </dgm:pt>
    <dgm:pt modelId="{D3B4BB62-A75C-4B09-9B84-BF64D4F34070}" type="parTrans" cxnId="{88CD7F90-FBBC-469B-A53A-25870A463940}">
      <dgm:prSet/>
      <dgm:spPr/>
      <dgm:t>
        <a:bodyPr/>
        <a:lstStyle/>
        <a:p>
          <a:endParaRPr lang="en-US"/>
        </a:p>
      </dgm:t>
    </dgm:pt>
    <dgm:pt modelId="{DB3B34B8-6ADB-419F-8C1F-C67682A99CA3}" type="sibTrans" cxnId="{88CD7F90-FBBC-469B-A53A-25870A463940}">
      <dgm:prSet/>
      <dgm:spPr/>
      <dgm:t>
        <a:bodyPr/>
        <a:lstStyle/>
        <a:p>
          <a:endParaRPr lang="en-US"/>
        </a:p>
      </dgm:t>
    </dgm:pt>
    <dgm:pt modelId="{8326D74D-C090-4E78-B345-73DAD143268A}" type="pres">
      <dgm:prSet presAssocID="{E3514516-E627-49F1-8DB4-DA6FD52AD3EA}" presName="root" presStyleCnt="0">
        <dgm:presLayoutVars>
          <dgm:dir/>
          <dgm:resizeHandles val="exact"/>
        </dgm:presLayoutVars>
      </dgm:prSet>
      <dgm:spPr/>
    </dgm:pt>
    <dgm:pt modelId="{62F3F8E8-0D50-4ACE-9FCA-2822393BF92D}" type="pres">
      <dgm:prSet presAssocID="{2B2C90AE-912B-4FC7-B991-4CE5DF463723}" presName="compNode" presStyleCnt="0"/>
      <dgm:spPr/>
    </dgm:pt>
    <dgm:pt modelId="{B4695494-384B-45F6-8EB9-68BBDEDDAC6B}" type="pres">
      <dgm:prSet presAssocID="{2B2C90AE-912B-4FC7-B991-4CE5DF4637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70F68D2B-8672-498E-810D-973A7236B0A3}" type="pres">
      <dgm:prSet presAssocID="{2B2C90AE-912B-4FC7-B991-4CE5DF463723}" presName="iconSpace" presStyleCnt="0"/>
      <dgm:spPr/>
    </dgm:pt>
    <dgm:pt modelId="{95C39254-3878-4FB5-A77C-D07D6E1E061C}" type="pres">
      <dgm:prSet presAssocID="{2B2C90AE-912B-4FC7-B991-4CE5DF463723}" presName="parTx" presStyleLbl="revTx" presStyleIdx="0" presStyleCnt="4">
        <dgm:presLayoutVars>
          <dgm:chMax val="0"/>
          <dgm:chPref val="0"/>
        </dgm:presLayoutVars>
      </dgm:prSet>
      <dgm:spPr/>
    </dgm:pt>
    <dgm:pt modelId="{ECB306E3-957C-40B8-BD3B-8C4B37589982}" type="pres">
      <dgm:prSet presAssocID="{2B2C90AE-912B-4FC7-B991-4CE5DF463723}" presName="txSpace" presStyleCnt="0"/>
      <dgm:spPr/>
    </dgm:pt>
    <dgm:pt modelId="{865A614F-EA1D-476F-B3A2-958B2BD01064}" type="pres">
      <dgm:prSet presAssocID="{2B2C90AE-912B-4FC7-B991-4CE5DF463723}" presName="desTx" presStyleLbl="revTx" presStyleIdx="1" presStyleCnt="4">
        <dgm:presLayoutVars/>
      </dgm:prSet>
      <dgm:spPr/>
    </dgm:pt>
    <dgm:pt modelId="{D074A2CA-6F31-4406-BC24-7DEE3D417F1B}" type="pres">
      <dgm:prSet presAssocID="{84E509B8-A1E0-4F6B-939E-E79EEC5F9B50}" presName="sibTrans" presStyleCnt="0"/>
      <dgm:spPr/>
    </dgm:pt>
    <dgm:pt modelId="{54658D59-E283-45E7-A334-4F479ECCC279}" type="pres">
      <dgm:prSet presAssocID="{5D39F9A7-CDA3-4E8A-B0BD-1E93E8C35A49}" presName="compNode" presStyleCnt="0"/>
      <dgm:spPr/>
    </dgm:pt>
    <dgm:pt modelId="{BEA82DB4-B50D-45F8-A59B-020BA797339C}" type="pres">
      <dgm:prSet presAssocID="{5D39F9A7-CDA3-4E8A-B0BD-1E93E8C35A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1FB55A01-07F2-4207-B236-3B94A8660A39}" type="pres">
      <dgm:prSet presAssocID="{5D39F9A7-CDA3-4E8A-B0BD-1E93E8C35A49}" presName="iconSpace" presStyleCnt="0"/>
      <dgm:spPr/>
    </dgm:pt>
    <dgm:pt modelId="{A9C6B4B3-A02F-49B5-9890-DF11D07D8FA7}" type="pres">
      <dgm:prSet presAssocID="{5D39F9A7-CDA3-4E8A-B0BD-1E93E8C35A49}" presName="parTx" presStyleLbl="revTx" presStyleIdx="2" presStyleCnt="4">
        <dgm:presLayoutVars>
          <dgm:chMax val="0"/>
          <dgm:chPref val="0"/>
        </dgm:presLayoutVars>
      </dgm:prSet>
      <dgm:spPr/>
    </dgm:pt>
    <dgm:pt modelId="{DADAEB6F-6B3D-4E3D-8B89-640CC401397B}" type="pres">
      <dgm:prSet presAssocID="{5D39F9A7-CDA3-4E8A-B0BD-1E93E8C35A49}" presName="txSpace" presStyleCnt="0"/>
      <dgm:spPr/>
    </dgm:pt>
    <dgm:pt modelId="{ADCD1B97-3B13-4D26-9503-CACAFF172DE0}" type="pres">
      <dgm:prSet presAssocID="{5D39F9A7-CDA3-4E8A-B0BD-1E93E8C35A49}" presName="desTx" presStyleLbl="revTx" presStyleIdx="3" presStyleCnt="4">
        <dgm:presLayoutVars/>
      </dgm:prSet>
      <dgm:spPr/>
    </dgm:pt>
  </dgm:ptLst>
  <dgm:cxnLst>
    <dgm:cxn modelId="{F5F4750C-2B78-4466-B1A2-10AA674DE71D}" type="presOf" srcId="{0753370A-3B71-4575-8FC9-933D75BBD009}" destId="{ADCD1B97-3B13-4D26-9503-CACAFF172DE0}" srcOrd="0" destOrd="0" presId="urn:microsoft.com/office/officeart/2018/2/layout/IconLabelDescriptionList"/>
    <dgm:cxn modelId="{7BE7D00D-D855-4B98-A965-4B3271DB0309}" srcId="{2B2C90AE-912B-4FC7-B991-4CE5DF463723}" destId="{91C6076E-883A-4FC5-AA33-889910C08822}" srcOrd="0" destOrd="0" parTransId="{A0DD31E6-D2CE-4CAD-96B6-049B591BB0B6}" sibTransId="{7A94F1B5-3436-46F9-B4ED-5A25B51EC41A}"/>
    <dgm:cxn modelId="{212D4E0F-D944-4090-A96F-45611553BE9B}" srcId="{5D39F9A7-CDA3-4E8A-B0BD-1E93E8C35A49}" destId="{0E928942-6197-453A-8437-2D710DE9F785}" srcOrd="1" destOrd="0" parTransId="{BBDCF07A-E729-4933-AB07-1DD4C8691052}" sibTransId="{C7F774F8-6DEC-4528-A5F5-DD9162324F67}"/>
    <dgm:cxn modelId="{EC97E45E-2F91-4ED2-BC3E-D00099287A14}" srcId="{E3514516-E627-49F1-8DB4-DA6FD52AD3EA}" destId="{2B2C90AE-912B-4FC7-B991-4CE5DF463723}" srcOrd="0" destOrd="0" parTransId="{908D75F9-B307-4C01-AB57-B77D809C8A05}" sibTransId="{84E509B8-A1E0-4F6B-939E-E79EEC5F9B50}"/>
    <dgm:cxn modelId="{9D438A60-3F53-41C8-A4DB-643FCF2AC1E6}" type="presOf" srcId="{7051AFFE-52F3-4AD9-ABD0-79131E8ADE99}" destId="{ADCD1B97-3B13-4D26-9503-CACAFF172DE0}" srcOrd="0" destOrd="2" presId="urn:microsoft.com/office/officeart/2018/2/layout/IconLabelDescriptionList"/>
    <dgm:cxn modelId="{D7917F53-1B74-4DE5-AF4D-9FFE93C4AEB6}" type="presOf" srcId="{5D39F9A7-CDA3-4E8A-B0BD-1E93E8C35A49}" destId="{A9C6B4B3-A02F-49B5-9890-DF11D07D8FA7}" srcOrd="0" destOrd="0" presId="urn:microsoft.com/office/officeart/2018/2/layout/IconLabelDescriptionList"/>
    <dgm:cxn modelId="{88CD7F90-FBBC-469B-A53A-25870A463940}" srcId="{5D39F9A7-CDA3-4E8A-B0BD-1E93E8C35A49}" destId="{7051AFFE-52F3-4AD9-ABD0-79131E8ADE99}" srcOrd="2" destOrd="0" parTransId="{D3B4BB62-A75C-4B09-9B84-BF64D4F34070}" sibTransId="{DB3B34B8-6ADB-419F-8C1F-C67682A99CA3}"/>
    <dgm:cxn modelId="{80669790-5F8F-43EC-B6FE-CBAF38891B73}" srcId="{5D39F9A7-CDA3-4E8A-B0BD-1E93E8C35A49}" destId="{0753370A-3B71-4575-8FC9-933D75BBD009}" srcOrd="0" destOrd="0" parTransId="{9226E8E1-7A9A-4BD1-B83C-90DBDFB65FD8}" sibTransId="{7300B2DA-E4F1-402A-A5E3-03CE52E375C2}"/>
    <dgm:cxn modelId="{272D1BA2-E760-46CF-BB26-808A08AB5F7F}" type="presOf" srcId="{EAB1C76B-B21F-4525-BD40-9D36037FC03F}" destId="{865A614F-EA1D-476F-B3A2-958B2BD01064}" srcOrd="0" destOrd="1" presId="urn:microsoft.com/office/officeart/2018/2/layout/IconLabelDescriptionList"/>
    <dgm:cxn modelId="{B9DDBFAA-8184-4660-9A9B-E0E3CCFC33B7}" srcId="{E3514516-E627-49F1-8DB4-DA6FD52AD3EA}" destId="{5D39F9A7-CDA3-4E8A-B0BD-1E93E8C35A49}" srcOrd="1" destOrd="0" parTransId="{344F6FA6-998E-4CB6-AC60-2B6882041C56}" sibTransId="{D1C34010-C6A4-42A0-ABEE-4B01B49334E6}"/>
    <dgm:cxn modelId="{C5671FAD-DA6F-4BA3-A064-C75F1608AC55}" type="presOf" srcId="{2B2C90AE-912B-4FC7-B991-4CE5DF463723}" destId="{95C39254-3878-4FB5-A77C-D07D6E1E061C}" srcOrd="0" destOrd="0" presId="urn:microsoft.com/office/officeart/2018/2/layout/IconLabelDescriptionList"/>
    <dgm:cxn modelId="{4ECBD0D2-5B8E-434D-A04F-CB7A3280749B}" type="presOf" srcId="{E3514516-E627-49F1-8DB4-DA6FD52AD3EA}" destId="{8326D74D-C090-4E78-B345-73DAD143268A}" srcOrd="0" destOrd="0" presId="urn:microsoft.com/office/officeart/2018/2/layout/IconLabelDescriptionList"/>
    <dgm:cxn modelId="{56EAA3DB-FE81-443F-AB97-3654AC327DFA}" type="presOf" srcId="{91C6076E-883A-4FC5-AA33-889910C08822}" destId="{865A614F-EA1D-476F-B3A2-958B2BD01064}" srcOrd="0" destOrd="0" presId="urn:microsoft.com/office/officeart/2018/2/layout/IconLabelDescriptionList"/>
    <dgm:cxn modelId="{9D806EE8-E317-48A3-AA7F-426997B2E100}" type="presOf" srcId="{0E928942-6197-453A-8437-2D710DE9F785}" destId="{ADCD1B97-3B13-4D26-9503-CACAFF172DE0}" srcOrd="0" destOrd="1" presId="urn:microsoft.com/office/officeart/2018/2/layout/IconLabelDescriptionList"/>
    <dgm:cxn modelId="{F2228DFE-8A5B-411F-8E58-BD05C21A1DAD}" srcId="{2B2C90AE-912B-4FC7-B991-4CE5DF463723}" destId="{EAB1C76B-B21F-4525-BD40-9D36037FC03F}" srcOrd="1" destOrd="0" parTransId="{EDDA46F0-2C9C-422A-86FC-C3DC3B415DC8}" sibTransId="{64C9EFCF-80E7-4D28-A8E7-8FBA39F634CC}"/>
    <dgm:cxn modelId="{496E3424-BBE3-4E01-BDE0-D1A60A4D8BAC}" type="presParOf" srcId="{8326D74D-C090-4E78-B345-73DAD143268A}" destId="{62F3F8E8-0D50-4ACE-9FCA-2822393BF92D}" srcOrd="0" destOrd="0" presId="urn:microsoft.com/office/officeart/2018/2/layout/IconLabelDescriptionList"/>
    <dgm:cxn modelId="{BD30306C-A166-4F52-8398-3BA50B1AD18D}" type="presParOf" srcId="{62F3F8E8-0D50-4ACE-9FCA-2822393BF92D}" destId="{B4695494-384B-45F6-8EB9-68BBDEDDAC6B}" srcOrd="0" destOrd="0" presId="urn:microsoft.com/office/officeart/2018/2/layout/IconLabelDescriptionList"/>
    <dgm:cxn modelId="{D9E02E4B-F2D3-4EC0-B9E2-0461442C6D3F}" type="presParOf" srcId="{62F3F8E8-0D50-4ACE-9FCA-2822393BF92D}" destId="{70F68D2B-8672-498E-810D-973A7236B0A3}" srcOrd="1" destOrd="0" presId="urn:microsoft.com/office/officeart/2018/2/layout/IconLabelDescriptionList"/>
    <dgm:cxn modelId="{67A235FE-205E-42C1-8B3A-12DCC955B812}" type="presParOf" srcId="{62F3F8E8-0D50-4ACE-9FCA-2822393BF92D}" destId="{95C39254-3878-4FB5-A77C-D07D6E1E061C}" srcOrd="2" destOrd="0" presId="urn:microsoft.com/office/officeart/2018/2/layout/IconLabelDescriptionList"/>
    <dgm:cxn modelId="{9B0E365E-E109-4AE7-B6A0-7AD17ADD4E88}" type="presParOf" srcId="{62F3F8E8-0D50-4ACE-9FCA-2822393BF92D}" destId="{ECB306E3-957C-40B8-BD3B-8C4B37589982}" srcOrd="3" destOrd="0" presId="urn:microsoft.com/office/officeart/2018/2/layout/IconLabelDescriptionList"/>
    <dgm:cxn modelId="{E3193678-F1AC-4ADE-B1CF-3E169C18589B}" type="presParOf" srcId="{62F3F8E8-0D50-4ACE-9FCA-2822393BF92D}" destId="{865A614F-EA1D-476F-B3A2-958B2BD01064}" srcOrd="4" destOrd="0" presId="urn:microsoft.com/office/officeart/2018/2/layout/IconLabelDescriptionList"/>
    <dgm:cxn modelId="{45564E89-36D2-43D0-A52C-0BFD6C0BDF7D}" type="presParOf" srcId="{8326D74D-C090-4E78-B345-73DAD143268A}" destId="{D074A2CA-6F31-4406-BC24-7DEE3D417F1B}" srcOrd="1" destOrd="0" presId="urn:microsoft.com/office/officeart/2018/2/layout/IconLabelDescriptionList"/>
    <dgm:cxn modelId="{08801F9B-28D1-4A2A-A8F7-36F8C8BE00D6}" type="presParOf" srcId="{8326D74D-C090-4E78-B345-73DAD143268A}" destId="{54658D59-E283-45E7-A334-4F479ECCC279}" srcOrd="2" destOrd="0" presId="urn:microsoft.com/office/officeart/2018/2/layout/IconLabelDescriptionList"/>
    <dgm:cxn modelId="{0519521B-C233-47F8-BCC4-EA9E02570C2B}" type="presParOf" srcId="{54658D59-E283-45E7-A334-4F479ECCC279}" destId="{BEA82DB4-B50D-45F8-A59B-020BA797339C}" srcOrd="0" destOrd="0" presId="urn:microsoft.com/office/officeart/2018/2/layout/IconLabelDescriptionList"/>
    <dgm:cxn modelId="{8C86DC70-9474-4DE0-877E-258EC79595B0}" type="presParOf" srcId="{54658D59-E283-45E7-A334-4F479ECCC279}" destId="{1FB55A01-07F2-4207-B236-3B94A8660A39}" srcOrd="1" destOrd="0" presId="urn:microsoft.com/office/officeart/2018/2/layout/IconLabelDescriptionList"/>
    <dgm:cxn modelId="{A5C551E5-6772-457D-9EDF-CBB14D822005}" type="presParOf" srcId="{54658D59-E283-45E7-A334-4F479ECCC279}" destId="{A9C6B4B3-A02F-49B5-9890-DF11D07D8FA7}" srcOrd="2" destOrd="0" presId="urn:microsoft.com/office/officeart/2018/2/layout/IconLabelDescriptionList"/>
    <dgm:cxn modelId="{1019137E-DA02-4AF6-9C7D-9E4A8C265756}" type="presParOf" srcId="{54658D59-E283-45E7-A334-4F479ECCC279}" destId="{DADAEB6F-6B3D-4E3D-8B89-640CC401397B}" srcOrd="3" destOrd="0" presId="urn:microsoft.com/office/officeart/2018/2/layout/IconLabelDescriptionList"/>
    <dgm:cxn modelId="{D10588B6-791B-4B09-8525-22EEF694F131}" type="presParOf" srcId="{54658D59-E283-45E7-A334-4F479ECCC279}" destId="{ADCD1B97-3B13-4D26-9503-CACAFF172DE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DB7590-6661-4BB1-B7D0-B7462314BF3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B70F66-CB14-4764-89EB-72AAD2F569AB}">
      <dgm:prSet/>
      <dgm:spPr/>
      <dgm:t>
        <a:bodyPr/>
        <a:lstStyle/>
        <a:p>
          <a:r>
            <a:rPr lang="en-US"/>
            <a:t>What do we know? </a:t>
          </a:r>
        </a:p>
      </dgm:t>
    </dgm:pt>
    <dgm:pt modelId="{094F841E-E562-48F0-B256-6BFC0B4E18C9}" type="parTrans" cxnId="{2FA6BF3F-CCB1-4D7A-BA8C-464448EF5D38}">
      <dgm:prSet/>
      <dgm:spPr/>
      <dgm:t>
        <a:bodyPr/>
        <a:lstStyle/>
        <a:p>
          <a:endParaRPr lang="en-US"/>
        </a:p>
      </dgm:t>
    </dgm:pt>
    <dgm:pt modelId="{61FD4D37-1078-4906-AA7B-91C3BA1C7A7E}" type="sibTrans" cxnId="{2FA6BF3F-CCB1-4D7A-BA8C-464448EF5D38}">
      <dgm:prSet/>
      <dgm:spPr/>
      <dgm:t>
        <a:bodyPr/>
        <a:lstStyle/>
        <a:p>
          <a:endParaRPr lang="en-US"/>
        </a:p>
      </dgm:t>
    </dgm:pt>
    <dgm:pt modelId="{8FA1C481-EFBF-4A4F-B9B8-81942F8DABCD}">
      <dgm:prSet/>
      <dgm:spPr/>
      <dgm:t>
        <a:bodyPr/>
        <a:lstStyle/>
        <a:p>
          <a:r>
            <a:rPr lang="en-US"/>
            <a:t>What do we want to know?</a:t>
          </a:r>
        </a:p>
      </dgm:t>
    </dgm:pt>
    <dgm:pt modelId="{1825A5BC-C5F3-4CB7-B699-DD5517D20C08}" type="parTrans" cxnId="{02D62B2F-C402-4BF8-8348-05AB5FEF80FF}">
      <dgm:prSet/>
      <dgm:spPr/>
      <dgm:t>
        <a:bodyPr/>
        <a:lstStyle/>
        <a:p>
          <a:endParaRPr lang="en-US"/>
        </a:p>
      </dgm:t>
    </dgm:pt>
    <dgm:pt modelId="{B5F2544D-2D96-48F4-BCD3-DBCE4357824B}" type="sibTrans" cxnId="{02D62B2F-C402-4BF8-8348-05AB5FEF80FF}">
      <dgm:prSet/>
      <dgm:spPr/>
      <dgm:t>
        <a:bodyPr/>
        <a:lstStyle/>
        <a:p>
          <a:endParaRPr lang="en-US"/>
        </a:p>
      </dgm:t>
    </dgm:pt>
    <dgm:pt modelId="{29CCE653-2DFE-4AB8-B79B-EAE7F5AB8D4C}">
      <dgm:prSet/>
      <dgm:spPr/>
      <dgm:t>
        <a:bodyPr/>
        <a:lstStyle/>
        <a:p>
          <a:r>
            <a:rPr lang="en-US"/>
            <a:t>Are there data available that could help us understand this? How do we get it?</a:t>
          </a:r>
        </a:p>
      </dgm:t>
    </dgm:pt>
    <dgm:pt modelId="{41DA8009-DB05-4953-857B-1C8C33ADF419}" type="parTrans" cxnId="{D7AE1D70-D2CD-4775-9515-A93BDF8B99A8}">
      <dgm:prSet/>
      <dgm:spPr/>
      <dgm:t>
        <a:bodyPr/>
        <a:lstStyle/>
        <a:p>
          <a:endParaRPr lang="en-US"/>
        </a:p>
      </dgm:t>
    </dgm:pt>
    <dgm:pt modelId="{3CDB3676-5547-415A-9F26-F7238C916880}" type="sibTrans" cxnId="{D7AE1D70-D2CD-4775-9515-A93BDF8B99A8}">
      <dgm:prSet/>
      <dgm:spPr/>
      <dgm:t>
        <a:bodyPr/>
        <a:lstStyle/>
        <a:p>
          <a:endParaRPr lang="en-US"/>
        </a:p>
      </dgm:t>
    </dgm:pt>
    <dgm:pt modelId="{A375545B-2B68-4BAB-93E1-068135176C24}">
      <dgm:prSet/>
      <dgm:spPr/>
      <dgm:t>
        <a:bodyPr/>
        <a:lstStyle/>
        <a:p>
          <a:r>
            <a:rPr lang="en-US"/>
            <a:t>Data requests from KU across system</a:t>
          </a:r>
        </a:p>
      </dgm:t>
    </dgm:pt>
    <dgm:pt modelId="{3DBC1627-89B8-4FE1-9894-B8D8A13DCE82}" type="parTrans" cxnId="{32B85C65-99D3-4062-A399-9046924D8947}">
      <dgm:prSet/>
      <dgm:spPr/>
      <dgm:t>
        <a:bodyPr/>
        <a:lstStyle/>
        <a:p>
          <a:endParaRPr lang="en-US"/>
        </a:p>
      </dgm:t>
    </dgm:pt>
    <dgm:pt modelId="{3B6EEDC0-8F5A-460D-806E-A5DBB97628CF}" type="sibTrans" cxnId="{32B85C65-99D3-4062-A399-9046924D8947}">
      <dgm:prSet/>
      <dgm:spPr/>
      <dgm:t>
        <a:bodyPr/>
        <a:lstStyle/>
        <a:p>
          <a:endParaRPr lang="en-US"/>
        </a:p>
      </dgm:t>
    </dgm:pt>
    <dgm:pt modelId="{91D3E7D9-0A9D-49A0-B44F-AC266BFB8ABA}">
      <dgm:prSet/>
      <dgm:spPr/>
      <dgm:t>
        <a:bodyPr/>
        <a:lstStyle/>
        <a:p>
          <a:r>
            <a:rPr lang="en-US"/>
            <a:t>How can we use this data for improvement in how youth are served?</a:t>
          </a:r>
        </a:p>
      </dgm:t>
    </dgm:pt>
    <dgm:pt modelId="{0546F1B6-B898-41F2-880F-0B9A885F7C2F}" type="parTrans" cxnId="{E7EA38E2-73ED-4E84-B5B1-2A134C4D9FCF}">
      <dgm:prSet/>
      <dgm:spPr/>
      <dgm:t>
        <a:bodyPr/>
        <a:lstStyle/>
        <a:p>
          <a:endParaRPr lang="en-US"/>
        </a:p>
      </dgm:t>
    </dgm:pt>
    <dgm:pt modelId="{CB3AE691-1049-45D2-83FE-E9CE54B324E4}" type="sibTrans" cxnId="{E7EA38E2-73ED-4E84-B5B1-2A134C4D9FCF}">
      <dgm:prSet/>
      <dgm:spPr/>
      <dgm:t>
        <a:bodyPr/>
        <a:lstStyle/>
        <a:p>
          <a:endParaRPr lang="en-US"/>
        </a:p>
      </dgm:t>
    </dgm:pt>
    <dgm:pt modelId="{83B7FB20-667A-4381-8F05-DAE0BA770FC7}">
      <dgm:prSet/>
      <dgm:spPr/>
      <dgm:t>
        <a:bodyPr/>
        <a:lstStyle/>
        <a:p>
          <a:r>
            <a:rPr lang="en-US"/>
            <a:t>How can we tweak the system to address disparities?</a:t>
          </a:r>
        </a:p>
      </dgm:t>
    </dgm:pt>
    <dgm:pt modelId="{BC7EC9DC-85E5-4F8D-B45E-AC8810F2B907}" type="parTrans" cxnId="{1DB46019-DF60-4A81-99C9-E59ED83E1047}">
      <dgm:prSet/>
      <dgm:spPr/>
      <dgm:t>
        <a:bodyPr/>
        <a:lstStyle/>
        <a:p>
          <a:endParaRPr lang="en-US"/>
        </a:p>
      </dgm:t>
    </dgm:pt>
    <dgm:pt modelId="{23B498CB-5D55-4442-8A8E-C2DFB131720A}" type="sibTrans" cxnId="{1DB46019-DF60-4A81-99C9-E59ED83E1047}">
      <dgm:prSet/>
      <dgm:spPr/>
      <dgm:t>
        <a:bodyPr/>
        <a:lstStyle/>
        <a:p>
          <a:endParaRPr lang="en-US"/>
        </a:p>
      </dgm:t>
    </dgm:pt>
    <dgm:pt modelId="{0A82976D-C5B6-4C90-8AD3-C50CD6A5278C}" type="pres">
      <dgm:prSet presAssocID="{B2DB7590-6661-4BB1-B7D0-B7462314BF38}" presName="root" presStyleCnt="0">
        <dgm:presLayoutVars>
          <dgm:dir/>
          <dgm:resizeHandles val="exact"/>
        </dgm:presLayoutVars>
      </dgm:prSet>
      <dgm:spPr/>
    </dgm:pt>
    <dgm:pt modelId="{AFB988BB-056B-4452-98E2-7A7A7D3950F7}" type="pres">
      <dgm:prSet presAssocID="{30B70F66-CB14-4764-89EB-72AAD2F569AB}" presName="compNode" presStyleCnt="0"/>
      <dgm:spPr/>
    </dgm:pt>
    <dgm:pt modelId="{C28CE7E2-572D-4084-9177-FB2FFAB3718E}" type="pres">
      <dgm:prSet presAssocID="{30B70F66-CB14-4764-89EB-72AAD2F569AB}" presName="bgRect" presStyleLbl="bgShp" presStyleIdx="0" presStyleCnt="4"/>
      <dgm:spPr/>
    </dgm:pt>
    <dgm:pt modelId="{09FE2425-5413-436E-B32C-A76E1C54EE42}" type="pres">
      <dgm:prSet presAssocID="{30B70F66-CB14-4764-89EB-72AAD2F569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61E4D975-F98C-4506-A96E-917F63097150}" type="pres">
      <dgm:prSet presAssocID="{30B70F66-CB14-4764-89EB-72AAD2F569AB}" presName="spaceRect" presStyleCnt="0"/>
      <dgm:spPr/>
    </dgm:pt>
    <dgm:pt modelId="{58FEEF0B-9847-48EB-A646-0FEA87E6806A}" type="pres">
      <dgm:prSet presAssocID="{30B70F66-CB14-4764-89EB-72AAD2F569AB}" presName="parTx" presStyleLbl="revTx" presStyleIdx="0" presStyleCnt="5">
        <dgm:presLayoutVars>
          <dgm:chMax val="0"/>
          <dgm:chPref val="0"/>
        </dgm:presLayoutVars>
      </dgm:prSet>
      <dgm:spPr/>
    </dgm:pt>
    <dgm:pt modelId="{3D6C0BAB-704E-413A-A886-6E4D98A7FA92}" type="pres">
      <dgm:prSet presAssocID="{61FD4D37-1078-4906-AA7B-91C3BA1C7A7E}" presName="sibTrans" presStyleCnt="0"/>
      <dgm:spPr/>
    </dgm:pt>
    <dgm:pt modelId="{47DD68DC-DC7F-419A-9518-2CCEB1609989}" type="pres">
      <dgm:prSet presAssocID="{8FA1C481-EFBF-4A4F-B9B8-81942F8DABCD}" presName="compNode" presStyleCnt="0"/>
      <dgm:spPr/>
    </dgm:pt>
    <dgm:pt modelId="{8A424EC5-5C67-49CB-8DEC-8B8312016C91}" type="pres">
      <dgm:prSet presAssocID="{8FA1C481-EFBF-4A4F-B9B8-81942F8DABCD}" presName="bgRect" presStyleLbl="bgShp" presStyleIdx="1" presStyleCnt="4"/>
      <dgm:spPr/>
    </dgm:pt>
    <dgm:pt modelId="{FAEBA3EA-5FCD-4823-84B6-2F029CB3DAC9}" type="pres">
      <dgm:prSet presAssocID="{8FA1C481-EFBF-4A4F-B9B8-81942F8DAB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5197F15D-B8A2-4B49-9379-11927AF03EBA}" type="pres">
      <dgm:prSet presAssocID="{8FA1C481-EFBF-4A4F-B9B8-81942F8DABCD}" presName="spaceRect" presStyleCnt="0"/>
      <dgm:spPr/>
    </dgm:pt>
    <dgm:pt modelId="{AC061738-0406-4C95-97EB-0E29F0EB5D65}" type="pres">
      <dgm:prSet presAssocID="{8FA1C481-EFBF-4A4F-B9B8-81942F8DABCD}" presName="parTx" presStyleLbl="revTx" presStyleIdx="1" presStyleCnt="5">
        <dgm:presLayoutVars>
          <dgm:chMax val="0"/>
          <dgm:chPref val="0"/>
        </dgm:presLayoutVars>
      </dgm:prSet>
      <dgm:spPr/>
    </dgm:pt>
    <dgm:pt modelId="{9FEA27B4-7E4D-41F5-B0D1-F7327176E717}" type="pres">
      <dgm:prSet presAssocID="{8FA1C481-EFBF-4A4F-B9B8-81942F8DABCD}" presName="desTx" presStyleLbl="revTx" presStyleIdx="2" presStyleCnt="5">
        <dgm:presLayoutVars/>
      </dgm:prSet>
      <dgm:spPr/>
    </dgm:pt>
    <dgm:pt modelId="{78357D57-B579-41BF-8364-DDB52FA89392}" type="pres">
      <dgm:prSet presAssocID="{B5F2544D-2D96-48F4-BCD3-DBCE4357824B}" presName="sibTrans" presStyleCnt="0"/>
      <dgm:spPr/>
    </dgm:pt>
    <dgm:pt modelId="{6F538EC5-008D-4A9F-8B5B-8338D29D10CD}" type="pres">
      <dgm:prSet presAssocID="{91D3E7D9-0A9D-49A0-B44F-AC266BFB8ABA}" presName="compNode" presStyleCnt="0"/>
      <dgm:spPr/>
    </dgm:pt>
    <dgm:pt modelId="{71C8B831-61A2-4BD9-995A-8318F39D65A9}" type="pres">
      <dgm:prSet presAssocID="{91D3E7D9-0A9D-49A0-B44F-AC266BFB8ABA}" presName="bgRect" presStyleLbl="bgShp" presStyleIdx="2" presStyleCnt="4"/>
      <dgm:spPr/>
    </dgm:pt>
    <dgm:pt modelId="{87378386-FA4C-4ADB-BD14-97D3FA1A491B}" type="pres">
      <dgm:prSet presAssocID="{91D3E7D9-0A9D-49A0-B44F-AC266BFB8A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D706878A-CAF6-40F1-8B6C-5B3DB918DBD0}" type="pres">
      <dgm:prSet presAssocID="{91D3E7D9-0A9D-49A0-B44F-AC266BFB8ABA}" presName="spaceRect" presStyleCnt="0"/>
      <dgm:spPr/>
    </dgm:pt>
    <dgm:pt modelId="{28CA623B-504A-4889-831D-053A7FC55634}" type="pres">
      <dgm:prSet presAssocID="{91D3E7D9-0A9D-49A0-B44F-AC266BFB8ABA}" presName="parTx" presStyleLbl="revTx" presStyleIdx="3" presStyleCnt="5">
        <dgm:presLayoutVars>
          <dgm:chMax val="0"/>
          <dgm:chPref val="0"/>
        </dgm:presLayoutVars>
      </dgm:prSet>
      <dgm:spPr/>
    </dgm:pt>
    <dgm:pt modelId="{35366FA0-BB47-4D5E-8D35-A79DD493CC1A}" type="pres">
      <dgm:prSet presAssocID="{CB3AE691-1049-45D2-83FE-E9CE54B324E4}" presName="sibTrans" presStyleCnt="0"/>
      <dgm:spPr/>
    </dgm:pt>
    <dgm:pt modelId="{415D96DC-83F8-4CD8-93BA-B3803C6F94C6}" type="pres">
      <dgm:prSet presAssocID="{83B7FB20-667A-4381-8F05-DAE0BA770FC7}" presName="compNode" presStyleCnt="0"/>
      <dgm:spPr/>
    </dgm:pt>
    <dgm:pt modelId="{BC27937A-BACE-42BC-A717-92CC5100777B}" type="pres">
      <dgm:prSet presAssocID="{83B7FB20-667A-4381-8F05-DAE0BA770FC7}" presName="bgRect" presStyleLbl="bgShp" presStyleIdx="3" presStyleCnt="4"/>
      <dgm:spPr/>
    </dgm:pt>
    <dgm:pt modelId="{C1AD64CB-B267-41A7-9CA4-9E86C08E8605}" type="pres">
      <dgm:prSet presAssocID="{83B7FB20-667A-4381-8F05-DAE0BA770FC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zzle"/>
        </a:ext>
      </dgm:extLst>
    </dgm:pt>
    <dgm:pt modelId="{7F0D24BA-6263-4DBB-BE9D-E033886F7587}" type="pres">
      <dgm:prSet presAssocID="{83B7FB20-667A-4381-8F05-DAE0BA770FC7}" presName="spaceRect" presStyleCnt="0"/>
      <dgm:spPr/>
    </dgm:pt>
    <dgm:pt modelId="{59F39506-6EFE-4C33-9477-938CAF884CD7}" type="pres">
      <dgm:prSet presAssocID="{83B7FB20-667A-4381-8F05-DAE0BA770FC7}" presName="parTx" presStyleLbl="revTx" presStyleIdx="4" presStyleCnt="5">
        <dgm:presLayoutVars>
          <dgm:chMax val="0"/>
          <dgm:chPref val="0"/>
        </dgm:presLayoutVars>
      </dgm:prSet>
      <dgm:spPr/>
    </dgm:pt>
  </dgm:ptLst>
  <dgm:cxnLst>
    <dgm:cxn modelId="{17D1C402-8784-474B-8355-A5F8C2050B35}" type="presOf" srcId="{83B7FB20-667A-4381-8F05-DAE0BA770FC7}" destId="{59F39506-6EFE-4C33-9477-938CAF884CD7}" srcOrd="0" destOrd="0" presId="urn:microsoft.com/office/officeart/2018/2/layout/IconVerticalSolidList"/>
    <dgm:cxn modelId="{1DB46019-DF60-4A81-99C9-E59ED83E1047}" srcId="{B2DB7590-6661-4BB1-B7D0-B7462314BF38}" destId="{83B7FB20-667A-4381-8F05-DAE0BA770FC7}" srcOrd="3" destOrd="0" parTransId="{BC7EC9DC-85E5-4F8D-B45E-AC8810F2B907}" sibTransId="{23B498CB-5D55-4442-8A8E-C2DFB131720A}"/>
    <dgm:cxn modelId="{02D62B2F-C402-4BF8-8348-05AB5FEF80FF}" srcId="{B2DB7590-6661-4BB1-B7D0-B7462314BF38}" destId="{8FA1C481-EFBF-4A4F-B9B8-81942F8DABCD}" srcOrd="1" destOrd="0" parTransId="{1825A5BC-C5F3-4CB7-B699-DD5517D20C08}" sibTransId="{B5F2544D-2D96-48F4-BCD3-DBCE4357824B}"/>
    <dgm:cxn modelId="{0E7B363F-01D3-4B9C-9F59-FEDBD5586636}" type="presOf" srcId="{8FA1C481-EFBF-4A4F-B9B8-81942F8DABCD}" destId="{AC061738-0406-4C95-97EB-0E29F0EB5D65}" srcOrd="0" destOrd="0" presId="urn:microsoft.com/office/officeart/2018/2/layout/IconVerticalSolidList"/>
    <dgm:cxn modelId="{2FA6BF3F-CCB1-4D7A-BA8C-464448EF5D38}" srcId="{B2DB7590-6661-4BB1-B7D0-B7462314BF38}" destId="{30B70F66-CB14-4764-89EB-72AAD2F569AB}" srcOrd="0" destOrd="0" parTransId="{094F841E-E562-48F0-B256-6BFC0B4E18C9}" sibTransId="{61FD4D37-1078-4906-AA7B-91C3BA1C7A7E}"/>
    <dgm:cxn modelId="{58C67562-27DE-4C93-8060-649A5AC1CA9F}" type="presOf" srcId="{30B70F66-CB14-4764-89EB-72AAD2F569AB}" destId="{58FEEF0B-9847-48EB-A646-0FEA87E6806A}" srcOrd="0" destOrd="0" presId="urn:microsoft.com/office/officeart/2018/2/layout/IconVerticalSolidList"/>
    <dgm:cxn modelId="{32B85C65-99D3-4062-A399-9046924D8947}" srcId="{8FA1C481-EFBF-4A4F-B9B8-81942F8DABCD}" destId="{A375545B-2B68-4BAB-93E1-068135176C24}" srcOrd="1" destOrd="0" parTransId="{3DBC1627-89B8-4FE1-9894-B8D8A13DCE82}" sibTransId="{3B6EEDC0-8F5A-460D-806E-A5DBB97628CF}"/>
    <dgm:cxn modelId="{D7AE1D70-D2CD-4775-9515-A93BDF8B99A8}" srcId="{8FA1C481-EFBF-4A4F-B9B8-81942F8DABCD}" destId="{29CCE653-2DFE-4AB8-B79B-EAE7F5AB8D4C}" srcOrd="0" destOrd="0" parTransId="{41DA8009-DB05-4953-857B-1C8C33ADF419}" sibTransId="{3CDB3676-5547-415A-9F26-F7238C916880}"/>
    <dgm:cxn modelId="{A8172A84-900B-49BE-9256-22B99119A9BC}" type="presOf" srcId="{91D3E7D9-0A9D-49A0-B44F-AC266BFB8ABA}" destId="{28CA623B-504A-4889-831D-053A7FC55634}" srcOrd="0" destOrd="0" presId="urn:microsoft.com/office/officeart/2018/2/layout/IconVerticalSolidList"/>
    <dgm:cxn modelId="{76FE438A-E75A-4197-8F88-591AC2D925FD}" type="presOf" srcId="{B2DB7590-6661-4BB1-B7D0-B7462314BF38}" destId="{0A82976D-C5B6-4C90-8AD3-C50CD6A5278C}" srcOrd="0" destOrd="0" presId="urn:microsoft.com/office/officeart/2018/2/layout/IconVerticalSolidList"/>
    <dgm:cxn modelId="{DA7462A8-D123-4422-BD15-9F247DE9A275}" type="presOf" srcId="{A375545B-2B68-4BAB-93E1-068135176C24}" destId="{9FEA27B4-7E4D-41F5-B0D1-F7327176E717}" srcOrd="0" destOrd="1" presId="urn:microsoft.com/office/officeart/2018/2/layout/IconVerticalSolidList"/>
    <dgm:cxn modelId="{DCE701B9-38B1-4463-808E-FFD3A7B6BC8D}" type="presOf" srcId="{29CCE653-2DFE-4AB8-B79B-EAE7F5AB8D4C}" destId="{9FEA27B4-7E4D-41F5-B0D1-F7327176E717}" srcOrd="0" destOrd="0" presId="urn:microsoft.com/office/officeart/2018/2/layout/IconVerticalSolidList"/>
    <dgm:cxn modelId="{E7EA38E2-73ED-4E84-B5B1-2A134C4D9FCF}" srcId="{B2DB7590-6661-4BB1-B7D0-B7462314BF38}" destId="{91D3E7D9-0A9D-49A0-B44F-AC266BFB8ABA}" srcOrd="2" destOrd="0" parTransId="{0546F1B6-B898-41F2-880F-0B9A885F7C2F}" sibTransId="{CB3AE691-1049-45D2-83FE-E9CE54B324E4}"/>
    <dgm:cxn modelId="{7A59BD05-0A01-4DD4-9A93-E94E7EB02396}" type="presParOf" srcId="{0A82976D-C5B6-4C90-8AD3-C50CD6A5278C}" destId="{AFB988BB-056B-4452-98E2-7A7A7D3950F7}" srcOrd="0" destOrd="0" presId="urn:microsoft.com/office/officeart/2018/2/layout/IconVerticalSolidList"/>
    <dgm:cxn modelId="{7F1054EA-46E6-421D-9B9F-E7431E648929}" type="presParOf" srcId="{AFB988BB-056B-4452-98E2-7A7A7D3950F7}" destId="{C28CE7E2-572D-4084-9177-FB2FFAB3718E}" srcOrd="0" destOrd="0" presId="urn:microsoft.com/office/officeart/2018/2/layout/IconVerticalSolidList"/>
    <dgm:cxn modelId="{B34FAB01-F38E-4B4A-94F3-3C68D165AE09}" type="presParOf" srcId="{AFB988BB-056B-4452-98E2-7A7A7D3950F7}" destId="{09FE2425-5413-436E-B32C-A76E1C54EE42}" srcOrd="1" destOrd="0" presId="urn:microsoft.com/office/officeart/2018/2/layout/IconVerticalSolidList"/>
    <dgm:cxn modelId="{E4AFE1EE-A1A2-432E-B444-74095A995653}" type="presParOf" srcId="{AFB988BB-056B-4452-98E2-7A7A7D3950F7}" destId="{61E4D975-F98C-4506-A96E-917F63097150}" srcOrd="2" destOrd="0" presId="urn:microsoft.com/office/officeart/2018/2/layout/IconVerticalSolidList"/>
    <dgm:cxn modelId="{50812E91-712F-465D-8ECB-096B1E58C3AD}" type="presParOf" srcId="{AFB988BB-056B-4452-98E2-7A7A7D3950F7}" destId="{58FEEF0B-9847-48EB-A646-0FEA87E6806A}" srcOrd="3" destOrd="0" presId="urn:microsoft.com/office/officeart/2018/2/layout/IconVerticalSolidList"/>
    <dgm:cxn modelId="{0DE77622-3C67-44B9-A109-1F9030BC090C}" type="presParOf" srcId="{0A82976D-C5B6-4C90-8AD3-C50CD6A5278C}" destId="{3D6C0BAB-704E-413A-A886-6E4D98A7FA92}" srcOrd="1" destOrd="0" presId="urn:microsoft.com/office/officeart/2018/2/layout/IconVerticalSolidList"/>
    <dgm:cxn modelId="{3E420E37-8B0E-4EED-B17E-F7B933D401E1}" type="presParOf" srcId="{0A82976D-C5B6-4C90-8AD3-C50CD6A5278C}" destId="{47DD68DC-DC7F-419A-9518-2CCEB1609989}" srcOrd="2" destOrd="0" presId="urn:microsoft.com/office/officeart/2018/2/layout/IconVerticalSolidList"/>
    <dgm:cxn modelId="{B5EFDD98-99FC-44E5-B5A2-AED7ECFB2096}" type="presParOf" srcId="{47DD68DC-DC7F-419A-9518-2CCEB1609989}" destId="{8A424EC5-5C67-49CB-8DEC-8B8312016C91}" srcOrd="0" destOrd="0" presId="urn:microsoft.com/office/officeart/2018/2/layout/IconVerticalSolidList"/>
    <dgm:cxn modelId="{0EF95070-61F6-4C7C-B66B-5061340498A4}" type="presParOf" srcId="{47DD68DC-DC7F-419A-9518-2CCEB1609989}" destId="{FAEBA3EA-5FCD-4823-84B6-2F029CB3DAC9}" srcOrd="1" destOrd="0" presId="urn:microsoft.com/office/officeart/2018/2/layout/IconVerticalSolidList"/>
    <dgm:cxn modelId="{3F31E7E5-F406-479E-A553-479475E5EB2A}" type="presParOf" srcId="{47DD68DC-DC7F-419A-9518-2CCEB1609989}" destId="{5197F15D-B8A2-4B49-9379-11927AF03EBA}" srcOrd="2" destOrd="0" presId="urn:microsoft.com/office/officeart/2018/2/layout/IconVerticalSolidList"/>
    <dgm:cxn modelId="{E6B2ABEB-5B6D-4911-80C7-19F4C055A63B}" type="presParOf" srcId="{47DD68DC-DC7F-419A-9518-2CCEB1609989}" destId="{AC061738-0406-4C95-97EB-0E29F0EB5D65}" srcOrd="3" destOrd="0" presId="urn:microsoft.com/office/officeart/2018/2/layout/IconVerticalSolidList"/>
    <dgm:cxn modelId="{1850B587-E87E-475F-92C0-20F4BAAADF97}" type="presParOf" srcId="{47DD68DC-DC7F-419A-9518-2CCEB1609989}" destId="{9FEA27B4-7E4D-41F5-B0D1-F7327176E717}" srcOrd="4" destOrd="0" presId="urn:microsoft.com/office/officeart/2018/2/layout/IconVerticalSolidList"/>
    <dgm:cxn modelId="{5E447B5F-C0DF-4F23-A382-3FB83DF21256}" type="presParOf" srcId="{0A82976D-C5B6-4C90-8AD3-C50CD6A5278C}" destId="{78357D57-B579-41BF-8364-DDB52FA89392}" srcOrd="3" destOrd="0" presId="urn:microsoft.com/office/officeart/2018/2/layout/IconVerticalSolidList"/>
    <dgm:cxn modelId="{CE60A7E2-A38F-4565-A232-7C6B7D82DF03}" type="presParOf" srcId="{0A82976D-C5B6-4C90-8AD3-C50CD6A5278C}" destId="{6F538EC5-008D-4A9F-8B5B-8338D29D10CD}" srcOrd="4" destOrd="0" presId="urn:microsoft.com/office/officeart/2018/2/layout/IconVerticalSolidList"/>
    <dgm:cxn modelId="{BB323835-AAB6-49E4-B9CB-5D266122FF14}" type="presParOf" srcId="{6F538EC5-008D-4A9F-8B5B-8338D29D10CD}" destId="{71C8B831-61A2-4BD9-995A-8318F39D65A9}" srcOrd="0" destOrd="0" presId="urn:microsoft.com/office/officeart/2018/2/layout/IconVerticalSolidList"/>
    <dgm:cxn modelId="{AC8B654C-11A9-4AA1-9692-F0B026E1DE5F}" type="presParOf" srcId="{6F538EC5-008D-4A9F-8B5B-8338D29D10CD}" destId="{87378386-FA4C-4ADB-BD14-97D3FA1A491B}" srcOrd="1" destOrd="0" presId="urn:microsoft.com/office/officeart/2018/2/layout/IconVerticalSolidList"/>
    <dgm:cxn modelId="{327DE9AE-3618-48AC-B558-F0DD5FAF5278}" type="presParOf" srcId="{6F538EC5-008D-4A9F-8B5B-8338D29D10CD}" destId="{D706878A-CAF6-40F1-8B6C-5B3DB918DBD0}" srcOrd="2" destOrd="0" presId="urn:microsoft.com/office/officeart/2018/2/layout/IconVerticalSolidList"/>
    <dgm:cxn modelId="{330F16E0-DDBD-4892-BA02-93DB7BFF24E3}" type="presParOf" srcId="{6F538EC5-008D-4A9F-8B5B-8338D29D10CD}" destId="{28CA623B-504A-4889-831D-053A7FC55634}" srcOrd="3" destOrd="0" presId="urn:microsoft.com/office/officeart/2018/2/layout/IconVerticalSolidList"/>
    <dgm:cxn modelId="{42EB0296-520D-4325-905D-1A79CA803FCA}" type="presParOf" srcId="{0A82976D-C5B6-4C90-8AD3-C50CD6A5278C}" destId="{35366FA0-BB47-4D5E-8D35-A79DD493CC1A}" srcOrd="5" destOrd="0" presId="urn:microsoft.com/office/officeart/2018/2/layout/IconVerticalSolidList"/>
    <dgm:cxn modelId="{7985B99E-5D6F-4F15-A55B-D6B92F196588}" type="presParOf" srcId="{0A82976D-C5B6-4C90-8AD3-C50CD6A5278C}" destId="{415D96DC-83F8-4CD8-93BA-B3803C6F94C6}" srcOrd="6" destOrd="0" presId="urn:microsoft.com/office/officeart/2018/2/layout/IconVerticalSolidList"/>
    <dgm:cxn modelId="{58CC644F-3DC6-4865-B435-301363FD7805}" type="presParOf" srcId="{415D96DC-83F8-4CD8-93BA-B3803C6F94C6}" destId="{BC27937A-BACE-42BC-A717-92CC5100777B}" srcOrd="0" destOrd="0" presId="urn:microsoft.com/office/officeart/2018/2/layout/IconVerticalSolidList"/>
    <dgm:cxn modelId="{9B3889A5-FEFC-4996-93DD-5892FA1E4A0C}" type="presParOf" srcId="{415D96DC-83F8-4CD8-93BA-B3803C6F94C6}" destId="{C1AD64CB-B267-41A7-9CA4-9E86C08E8605}" srcOrd="1" destOrd="0" presId="urn:microsoft.com/office/officeart/2018/2/layout/IconVerticalSolidList"/>
    <dgm:cxn modelId="{D9296203-DC34-45EB-AAF4-E53A94C46C64}" type="presParOf" srcId="{415D96DC-83F8-4CD8-93BA-B3803C6F94C6}" destId="{7F0D24BA-6263-4DBB-BE9D-E033886F7587}" srcOrd="2" destOrd="0" presId="urn:microsoft.com/office/officeart/2018/2/layout/IconVerticalSolidList"/>
    <dgm:cxn modelId="{D1D4D5E9-46A0-4487-B4E9-D373D1215C22}" type="presParOf" srcId="{415D96DC-83F8-4CD8-93BA-B3803C6F94C6}" destId="{59F39506-6EFE-4C33-9477-938CAF884C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03507E-B8BC-423E-971C-808DE526369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72DD75E-7DAD-4A9F-AB91-1FAA9B15276E}">
      <dgm:prSet/>
      <dgm:spPr/>
      <dgm:t>
        <a:bodyPr/>
        <a:lstStyle/>
        <a:p>
          <a:r>
            <a:rPr lang="en-US"/>
            <a:t>Additional Data Requests</a:t>
          </a:r>
        </a:p>
      </dgm:t>
    </dgm:pt>
    <dgm:pt modelId="{41D5D77A-3B89-40F6-9FFB-24907AFC7B9D}" type="parTrans" cxnId="{CE7391AB-52BF-4708-96D0-3CB363BE80B8}">
      <dgm:prSet/>
      <dgm:spPr/>
      <dgm:t>
        <a:bodyPr/>
        <a:lstStyle/>
        <a:p>
          <a:endParaRPr lang="en-US"/>
        </a:p>
      </dgm:t>
    </dgm:pt>
    <dgm:pt modelId="{2D1D31C1-9C95-4A8C-B1CF-C50C1C9E14B6}" type="sibTrans" cxnId="{CE7391AB-52BF-4708-96D0-3CB363BE80B8}">
      <dgm:prSet/>
      <dgm:spPr/>
      <dgm:t>
        <a:bodyPr/>
        <a:lstStyle/>
        <a:p>
          <a:endParaRPr lang="en-US"/>
        </a:p>
      </dgm:t>
    </dgm:pt>
    <dgm:pt modelId="{F56FB6A4-879E-4312-8E57-69BAA21B3734}">
      <dgm:prSet/>
      <dgm:spPr/>
      <dgm:t>
        <a:bodyPr/>
        <a:lstStyle/>
        <a:p>
          <a:r>
            <a:rPr lang="en-US"/>
            <a:t>Additional interviews</a:t>
          </a:r>
        </a:p>
      </dgm:t>
    </dgm:pt>
    <dgm:pt modelId="{203F8B65-547D-4E1D-8B80-A498DFE356C0}" type="parTrans" cxnId="{39924C9F-BCB5-4CC3-83E6-16FDD1497CC7}">
      <dgm:prSet/>
      <dgm:spPr/>
      <dgm:t>
        <a:bodyPr/>
        <a:lstStyle/>
        <a:p>
          <a:endParaRPr lang="en-US"/>
        </a:p>
      </dgm:t>
    </dgm:pt>
    <dgm:pt modelId="{B2402CE6-E0E2-44D3-9E20-2590AF81CC57}" type="sibTrans" cxnId="{39924C9F-BCB5-4CC3-83E6-16FDD1497CC7}">
      <dgm:prSet/>
      <dgm:spPr/>
      <dgm:t>
        <a:bodyPr/>
        <a:lstStyle/>
        <a:p>
          <a:endParaRPr lang="en-US"/>
        </a:p>
      </dgm:t>
    </dgm:pt>
    <dgm:pt modelId="{21491EAE-DC3E-42E4-A5F7-93A03D93A71B}">
      <dgm:prSet/>
      <dgm:spPr/>
      <dgm:t>
        <a:bodyPr/>
        <a:lstStyle/>
        <a:p>
          <a:r>
            <a:rPr lang="en-US"/>
            <a:t>Compilation of draft report</a:t>
          </a:r>
        </a:p>
      </dgm:t>
    </dgm:pt>
    <dgm:pt modelId="{9BB04134-350F-4185-9E01-4CF84454C214}" type="parTrans" cxnId="{3491A3BA-D64A-4ED4-8C48-B9A6AC10A9C1}">
      <dgm:prSet/>
      <dgm:spPr/>
      <dgm:t>
        <a:bodyPr/>
        <a:lstStyle/>
        <a:p>
          <a:endParaRPr lang="en-US"/>
        </a:p>
      </dgm:t>
    </dgm:pt>
    <dgm:pt modelId="{A687C254-B862-4F97-8BCA-BB0A6657A050}" type="sibTrans" cxnId="{3491A3BA-D64A-4ED4-8C48-B9A6AC10A9C1}">
      <dgm:prSet/>
      <dgm:spPr/>
      <dgm:t>
        <a:bodyPr/>
        <a:lstStyle/>
        <a:p>
          <a:endParaRPr lang="en-US"/>
        </a:p>
      </dgm:t>
    </dgm:pt>
    <dgm:pt modelId="{C661BA8C-F1B0-4BDF-90A7-86689ED196F2}">
      <dgm:prSet/>
      <dgm:spPr/>
      <dgm:t>
        <a:bodyPr/>
        <a:lstStyle/>
        <a:p>
          <a:r>
            <a:rPr lang="en-US"/>
            <a:t>Review of report for feedback</a:t>
          </a:r>
        </a:p>
      </dgm:t>
    </dgm:pt>
    <dgm:pt modelId="{8B7DA720-F34B-4BE5-95D6-892420043B97}" type="parTrans" cxnId="{1E49FD78-E9B0-477F-8F01-F35D093948D5}">
      <dgm:prSet/>
      <dgm:spPr/>
      <dgm:t>
        <a:bodyPr/>
        <a:lstStyle/>
        <a:p>
          <a:endParaRPr lang="en-US"/>
        </a:p>
      </dgm:t>
    </dgm:pt>
    <dgm:pt modelId="{B639CED4-12FB-4B57-A23F-074D8510EECC}" type="sibTrans" cxnId="{1E49FD78-E9B0-477F-8F01-F35D093948D5}">
      <dgm:prSet/>
      <dgm:spPr/>
      <dgm:t>
        <a:bodyPr/>
        <a:lstStyle/>
        <a:p>
          <a:endParaRPr lang="en-US"/>
        </a:p>
      </dgm:t>
    </dgm:pt>
    <dgm:pt modelId="{8BB1C5B2-60EF-4FDF-B843-583E03ACF7FE}">
      <dgm:prSet/>
      <dgm:spPr/>
      <dgm:t>
        <a:bodyPr/>
        <a:lstStyle/>
        <a:p>
          <a:r>
            <a:rPr lang="en-US"/>
            <a:t>Dissemination and review of report with other key stakeholder audiences</a:t>
          </a:r>
        </a:p>
      </dgm:t>
    </dgm:pt>
    <dgm:pt modelId="{3FDE30FA-72E4-4A1C-90F7-1C16151856D4}" type="parTrans" cxnId="{AB507A08-620C-4372-BAE1-D33EF70B005D}">
      <dgm:prSet/>
      <dgm:spPr/>
      <dgm:t>
        <a:bodyPr/>
        <a:lstStyle/>
        <a:p>
          <a:endParaRPr lang="en-US"/>
        </a:p>
      </dgm:t>
    </dgm:pt>
    <dgm:pt modelId="{B52DC9B0-6272-4E79-9B4C-F18B2E15DE7D}" type="sibTrans" cxnId="{AB507A08-620C-4372-BAE1-D33EF70B005D}">
      <dgm:prSet/>
      <dgm:spPr/>
      <dgm:t>
        <a:bodyPr/>
        <a:lstStyle/>
        <a:p>
          <a:endParaRPr lang="en-US"/>
        </a:p>
      </dgm:t>
    </dgm:pt>
    <dgm:pt modelId="{150F5CAA-DCEF-4534-B6C5-D5C9C287C036}">
      <dgm:prSet/>
      <dgm:spPr/>
      <dgm:t>
        <a:bodyPr/>
        <a:lstStyle/>
        <a:p>
          <a:r>
            <a:rPr lang="en-US"/>
            <a:t>Identification of 1-2 change levers (areas for system change)</a:t>
          </a:r>
        </a:p>
      </dgm:t>
    </dgm:pt>
    <dgm:pt modelId="{162B2BAA-251D-4B64-A9E3-10FC43E1F4FF}" type="parTrans" cxnId="{6D1D5362-B070-43DA-BE6E-0FF8F5A65554}">
      <dgm:prSet/>
      <dgm:spPr/>
      <dgm:t>
        <a:bodyPr/>
        <a:lstStyle/>
        <a:p>
          <a:endParaRPr lang="en-US"/>
        </a:p>
      </dgm:t>
    </dgm:pt>
    <dgm:pt modelId="{DA8BB5C5-4D6F-44EF-90BD-87D82A138FD9}" type="sibTrans" cxnId="{6D1D5362-B070-43DA-BE6E-0FF8F5A65554}">
      <dgm:prSet/>
      <dgm:spPr/>
      <dgm:t>
        <a:bodyPr/>
        <a:lstStyle/>
        <a:p>
          <a:endParaRPr lang="en-US"/>
        </a:p>
      </dgm:t>
    </dgm:pt>
    <dgm:pt modelId="{BA7DA8CA-B390-4141-966F-D1197FB00462}" type="pres">
      <dgm:prSet presAssocID="{B303507E-B8BC-423E-971C-808DE526369B}" presName="linear" presStyleCnt="0">
        <dgm:presLayoutVars>
          <dgm:animLvl val="lvl"/>
          <dgm:resizeHandles val="exact"/>
        </dgm:presLayoutVars>
      </dgm:prSet>
      <dgm:spPr/>
    </dgm:pt>
    <dgm:pt modelId="{F8716D77-51CF-4ED0-9352-323CF87495C0}" type="pres">
      <dgm:prSet presAssocID="{C72DD75E-7DAD-4A9F-AB91-1FAA9B15276E}" presName="parentText" presStyleLbl="node1" presStyleIdx="0" presStyleCnt="6">
        <dgm:presLayoutVars>
          <dgm:chMax val="0"/>
          <dgm:bulletEnabled val="1"/>
        </dgm:presLayoutVars>
      </dgm:prSet>
      <dgm:spPr/>
    </dgm:pt>
    <dgm:pt modelId="{51E56B73-0F5E-42AF-B2DE-89401CAAF804}" type="pres">
      <dgm:prSet presAssocID="{2D1D31C1-9C95-4A8C-B1CF-C50C1C9E14B6}" presName="spacer" presStyleCnt="0"/>
      <dgm:spPr/>
    </dgm:pt>
    <dgm:pt modelId="{BF292A2F-B512-4E57-AA40-68C314664EFD}" type="pres">
      <dgm:prSet presAssocID="{F56FB6A4-879E-4312-8E57-69BAA21B3734}" presName="parentText" presStyleLbl="node1" presStyleIdx="1" presStyleCnt="6">
        <dgm:presLayoutVars>
          <dgm:chMax val="0"/>
          <dgm:bulletEnabled val="1"/>
        </dgm:presLayoutVars>
      </dgm:prSet>
      <dgm:spPr/>
    </dgm:pt>
    <dgm:pt modelId="{85A7CC7A-3DB2-4858-A831-D9515D6A2C36}" type="pres">
      <dgm:prSet presAssocID="{B2402CE6-E0E2-44D3-9E20-2590AF81CC57}" presName="spacer" presStyleCnt="0"/>
      <dgm:spPr/>
    </dgm:pt>
    <dgm:pt modelId="{6BE813D5-9EC8-4BE2-AEA4-DB055598C22F}" type="pres">
      <dgm:prSet presAssocID="{21491EAE-DC3E-42E4-A5F7-93A03D93A71B}" presName="parentText" presStyleLbl="node1" presStyleIdx="2" presStyleCnt="6">
        <dgm:presLayoutVars>
          <dgm:chMax val="0"/>
          <dgm:bulletEnabled val="1"/>
        </dgm:presLayoutVars>
      </dgm:prSet>
      <dgm:spPr/>
    </dgm:pt>
    <dgm:pt modelId="{C6A5E70A-0E37-4B51-9F81-750DCEB0E920}" type="pres">
      <dgm:prSet presAssocID="{A687C254-B862-4F97-8BCA-BB0A6657A050}" presName="spacer" presStyleCnt="0"/>
      <dgm:spPr/>
    </dgm:pt>
    <dgm:pt modelId="{2A2F6F4A-C1DD-4BEA-BABB-545DE28CE81E}" type="pres">
      <dgm:prSet presAssocID="{C661BA8C-F1B0-4BDF-90A7-86689ED196F2}" presName="parentText" presStyleLbl="node1" presStyleIdx="3" presStyleCnt="6">
        <dgm:presLayoutVars>
          <dgm:chMax val="0"/>
          <dgm:bulletEnabled val="1"/>
        </dgm:presLayoutVars>
      </dgm:prSet>
      <dgm:spPr/>
    </dgm:pt>
    <dgm:pt modelId="{0786E732-98B2-4667-99AD-CDCE269AB560}" type="pres">
      <dgm:prSet presAssocID="{B639CED4-12FB-4B57-A23F-074D8510EECC}" presName="spacer" presStyleCnt="0"/>
      <dgm:spPr/>
    </dgm:pt>
    <dgm:pt modelId="{48F19D35-028F-478F-AC74-42657DE64FDC}" type="pres">
      <dgm:prSet presAssocID="{8BB1C5B2-60EF-4FDF-B843-583E03ACF7FE}" presName="parentText" presStyleLbl="node1" presStyleIdx="4" presStyleCnt="6">
        <dgm:presLayoutVars>
          <dgm:chMax val="0"/>
          <dgm:bulletEnabled val="1"/>
        </dgm:presLayoutVars>
      </dgm:prSet>
      <dgm:spPr/>
    </dgm:pt>
    <dgm:pt modelId="{714CBD14-5962-4BC8-9A5B-9D2F719EBEDF}" type="pres">
      <dgm:prSet presAssocID="{B52DC9B0-6272-4E79-9B4C-F18B2E15DE7D}" presName="spacer" presStyleCnt="0"/>
      <dgm:spPr/>
    </dgm:pt>
    <dgm:pt modelId="{F3387986-E42A-4AEA-80DE-5F48F7919F5D}" type="pres">
      <dgm:prSet presAssocID="{150F5CAA-DCEF-4534-B6C5-D5C9C287C036}" presName="parentText" presStyleLbl="node1" presStyleIdx="5" presStyleCnt="6">
        <dgm:presLayoutVars>
          <dgm:chMax val="0"/>
          <dgm:bulletEnabled val="1"/>
        </dgm:presLayoutVars>
      </dgm:prSet>
      <dgm:spPr/>
    </dgm:pt>
  </dgm:ptLst>
  <dgm:cxnLst>
    <dgm:cxn modelId="{AB507A08-620C-4372-BAE1-D33EF70B005D}" srcId="{B303507E-B8BC-423E-971C-808DE526369B}" destId="{8BB1C5B2-60EF-4FDF-B843-583E03ACF7FE}" srcOrd="4" destOrd="0" parTransId="{3FDE30FA-72E4-4A1C-90F7-1C16151856D4}" sibTransId="{B52DC9B0-6272-4E79-9B4C-F18B2E15DE7D}"/>
    <dgm:cxn modelId="{6D1D5362-B070-43DA-BE6E-0FF8F5A65554}" srcId="{B303507E-B8BC-423E-971C-808DE526369B}" destId="{150F5CAA-DCEF-4534-B6C5-D5C9C287C036}" srcOrd="5" destOrd="0" parTransId="{162B2BAA-251D-4B64-A9E3-10FC43E1F4FF}" sibTransId="{DA8BB5C5-4D6F-44EF-90BD-87D82A138FD9}"/>
    <dgm:cxn modelId="{77B6DB67-5B4B-4D6A-AC95-9E3E7911CE3B}" type="presOf" srcId="{8BB1C5B2-60EF-4FDF-B843-583E03ACF7FE}" destId="{48F19D35-028F-478F-AC74-42657DE64FDC}" srcOrd="0" destOrd="0" presId="urn:microsoft.com/office/officeart/2005/8/layout/vList2"/>
    <dgm:cxn modelId="{D501A376-2483-48E1-8C99-72F325738EB9}" type="presOf" srcId="{C661BA8C-F1B0-4BDF-90A7-86689ED196F2}" destId="{2A2F6F4A-C1DD-4BEA-BABB-545DE28CE81E}" srcOrd="0" destOrd="0" presId="urn:microsoft.com/office/officeart/2005/8/layout/vList2"/>
    <dgm:cxn modelId="{1E49FD78-E9B0-477F-8F01-F35D093948D5}" srcId="{B303507E-B8BC-423E-971C-808DE526369B}" destId="{C661BA8C-F1B0-4BDF-90A7-86689ED196F2}" srcOrd="3" destOrd="0" parTransId="{8B7DA720-F34B-4BE5-95D6-892420043B97}" sibTransId="{B639CED4-12FB-4B57-A23F-074D8510EECC}"/>
    <dgm:cxn modelId="{FC524459-A331-4669-A562-DCD37B4A8ADB}" type="presOf" srcId="{F56FB6A4-879E-4312-8E57-69BAA21B3734}" destId="{BF292A2F-B512-4E57-AA40-68C314664EFD}" srcOrd="0" destOrd="0" presId="urn:microsoft.com/office/officeart/2005/8/layout/vList2"/>
    <dgm:cxn modelId="{C312E15A-E666-49DC-9954-FE92773790C0}" type="presOf" srcId="{B303507E-B8BC-423E-971C-808DE526369B}" destId="{BA7DA8CA-B390-4141-966F-D1197FB00462}" srcOrd="0" destOrd="0" presId="urn:microsoft.com/office/officeart/2005/8/layout/vList2"/>
    <dgm:cxn modelId="{39924C9F-BCB5-4CC3-83E6-16FDD1497CC7}" srcId="{B303507E-B8BC-423E-971C-808DE526369B}" destId="{F56FB6A4-879E-4312-8E57-69BAA21B3734}" srcOrd="1" destOrd="0" parTransId="{203F8B65-547D-4E1D-8B80-A498DFE356C0}" sibTransId="{B2402CE6-E0E2-44D3-9E20-2590AF81CC57}"/>
    <dgm:cxn modelId="{CE7391AB-52BF-4708-96D0-3CB363BE80B8}" srcId="{B303507E-B8BC-423E-971C-808DE526369B}" destId="{C72DD75E-7DAD-4A9F-AB91-1FAA9B15276E}" srcOrd="0" destOrd="0" parTransId="{41D5D77A-3B89-40F6-9FFB-24907AFC7B9D}" sibTransId="{2D1D31C1-9C95-4A8C-B1CF-C50C1C9E14B6}"/>
    <dgm:cxn modelId="{3491A3BA-D64A-4ED4-8C48-B9A6AC10A9C1}" srcId="{B303507E-B8BC-423E-971C-808DE526369B}" destId="{21491EAE-DC3E-42E4-A5F7-93A03D93A71B}" srcOrd="2" destOrd="0" parTransId="{9BB04134-350F-4185-9E01-4CF84454C214}" sibTransId="{A687C254-B862-4F97-8BCA-BB0A6657A050}"/>
    <dgm:cxn modelId="{F1F823C2-F0AC-4D48-9BEC-57B4102B0309}" type="presOf" srcId="{150F5CAA-DCEF-4534-B6C5-D5C9C287C036}" destId="{F3387986-E42A-4AEA-80DE-5F48F7919F5D}" srcOrd="0" destOrd="0" presId="urn:microsoft.com/office/officeart/2005/8/layout/vList2"/>
    <dgm:cxn modelId="{2B3305E0-BD31-4DC1-A8D6-115D6438B82A}" type="presOf" srcId="{21491EAE-DC3E-42E4-A5F7-93A03D93A71B}" destId="{6BE813D5-9EC8-4BE2-AEA4-DB055598C22F}" srcOrd="0" destOrd="0" presId="urn:microsoft.com/office/officeart/2005/8/layout/vList2"/>
    <dgm:cxn modelId="{DA431AE4-F036-4163-A1A3-C6AAE5C6C4A6}" type="presOf" srcId="{C72DD75E-7DAD-4A9F-AB91-1FAA9B15276E}" destId="{F8716D77-51CF-4ED0-9352-323CF87495C0}" srcOrd="0" destOrd="0" presId="urn:microsoft.com/office/officeart/2005/8/layout/vList2"/>
    <dgm:cxn modelId="{F742A907-09F2-4554-A9A8-D25F03D31CBF}" type="presParOf" srcId="{BA7DA8CA-B390-4141-966F-D1197FB00462}" destId="{F8716D77-51CF-4ED0-9352-323CF87495C0}" srcOrd="0" destOrd="0" presId="urn:microsoft.com/office/officeart/2005/8/layout/vList2"/>
    <dgm:cxn modelId="{76174E77-65C6-431C-81EB-ADA33C0705DB}" type="presParOf" srcId="{BA7DA8CA-B390-4141-966F-D1197FB00462}" destId="{51E56B73-0F5E-42AF-B2DE-89401CAAF804}" srcOrd="1" destOrd="0" presId="urn:microsoft.com/office/officeart/2005/8/layout/vList2"/>
    <dgm:cxn modelId="{5F741BC9-8DCC-4FBA-B028-37CED4BB6402}" type="presParOf" srcId="{BA7DA8CA-B390-4141-966F-D1197FB00462}" destId="{BF292A2F-B512-4E57-AA40-68C314664EFD}" srcOrd="2" destOrd="0" presId="urn:microsoft.com/office/officeart/2005/8/layout/vList2"/>
    <dgm:cxn modelId="{C9D5191E-5DB9-4CF1-AAB2-8E0C7DEAE92F}" type="presParOf" srcId="{BA7DA8CA-B390-4141-966F-D1197FB00462}" destId="{85A7CC7A-3DB2-4858-A831-D9515D6A2C36}" srcOrd="3" destOrd="0" presId="urn:microsoft.com/office/officeart/2005/8/layout/vList2"/>
    <dgm:cxn modelId="{8C2D6230-0A37-419D-9041-398404316FD6}" type="presParOf" srcId="{BA7DA8CA-B390-4141-966F-D1197FB00462}" destId="{6BE813D5-9EC8-4BE2-AEA4-DB055598C22F}" srcOrd="4" destOrd="0" presId="urn:microsoft.com/office/officeart/2005/8/layout/vList2"/>
    <dgm:cxn modelId="{64D9779D-BDF2-4300-BA18-9F5706E1F650}" type="presParOf" srcId="{BA7DA8CA-B390-4141-966F-D1197FB00462}" destId="{C6A5E70A-0E37-4B51-9F81-750DCEB0E920}" srcOrd="5" destOrd="0" presId="urn:microsoft.com/office/officeart/2005/8/layout/vList2"/>
    <dgm:cxn modelId="{6167E052-1A04-424B-BC08-75B02FED21EC}" type="presParOf" srcId="{BA7DA8CA-B390-4141-966F-D1197FB00462}" destId="{2A2F6F4A-C1DD-4BEA-BABB-545DE28CE81E}" srcOrd="6" destOrd="0" presId="urn:microsoft.com/office/officeart/2005/8/layout/vList2"/>
    <dgm:cxn modelId="{19FEEF2F-2F01-48E8-B7CE-99885F4F4347}" type="presParOf" srcId="{BA7DA8CA-B390-4141-966F-D1197FB00462}" destId="{0786E732-98B2-4667-99AD-CDCE269AB560}" srcOrd="7" destOrd="0" presId="urn:microsoft.com/office/officeart/2005/8/layout/vList2"/>
    <dgm:cxn modelId="{2F793E84-50DA-49F1-8EC3-030DA4F203D0}" type="presParOf" srcId="{BA7DA8CA-B390-4141-966F-D1197FB00462}" destId="{48F19D35-028F-478F-AC74-42657DE64FDC}" srcOrd="8" destOrd="0" presId="urn:microsoft.com/office/officeart/2005/8/layout/vList2"/>
    <dgm:cxn modelId="{E1195691-825E-42FC-ABF5-D2F8CEE321B5}" type="presParOf" srcId="{BA7DA8CA-B390-4141-966F-D1197FB00462}" destId="{714CBD14-5962-4BC8-9A5B-9D2F719EBEDF}" srcOrd="9" destOrd="0" presId="urn:microsoft.com/office/officeart/2005/8/layout/vList2"/>
    <dgm:cxn modelId="{1C8711D4-DCFC-4197-A468-34A2720CB345}" type="presParOf" srcId="{BA7DA8CA-B390-4141-966F-D1197FB00462}" destId="{F3387986-E42A-4AEA-80DE-5F48F7919F5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DBBF5D-617F-411E-830A-F1585BAF580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92269C8-96EF-46D2-B129-D0FE61C09494}">
      <dgm:prSet/>
      <dgm:spPr/>
      <dgm:t>
        <a:bodyPr/>
        <a:lstStyle/>
        <a:p>
          <a:r>
            <a:rPr lang="en-US"/>
            <a:t>Contacts:</a:t>
          </a:r>
        </a:p>
      </dgm:t>
    </dgm:pt>
    <dgm:pt modelId="{9F010A9A-FFEC-4C21-BFAB-17C8EB10D7E5}" type="parTrans" cxnId="{4C149C06-77FE-4B99-8E8C-71584B65DCBB}">
      <dgm:prSet/>
      <dgm:spPr/>
      <dgm:t>
        <a:bodyPr/>
        <a:lstStyle/>
        <a:p>
          <a:endParaRPr lang="en-US"/>
        </a:p>
      </dgm:t>
    </dgm:pt>
    <dgm:pt modelId="{60C9C13F-31D5-4D19-9C4F-5D14F8DC75C6}" type="sibTrans" cxnId="{4C149C06-77FE-4B99-8E8C-71584B65DCBB}">
      <dgm:prSet/>
      <dgm:spPr/>
      <dgm:t>
        <a:bodyPr/>
        <a:lstStyle/>
        <a:p>
          <a:endParaRPr lang="en-US"/>
        </a:p>
      </dgm:t>
    </dgm:pt>
    <dgm:pt modelId="{8174319F-CF7B-4DDE-A4F5-B7E42CADD82D}">
      <dgm:prSet/>
      <dgm:spPr/>
      <dgm:t>
        <a:bodyPr/>
        <a:lstStyle/>
        <a:p>
          <a:r>
            <a:rPr lang="en-US"/>
            <a:t>Josh Harsin, MA				 </a:t>
          </a:r>
          <a:r>
            <a:rPr lang="en-US" u="sng">
              <a:hlinkClick xmlns:r="http://schemas.openxmlformats.org/officeDocument/2006/relationships" r:id="rId1"/>
            </a:rPr>
            <a:t>jharsin@ku.edu</a:t>
          </a:r>
          <a:endParaRPr lang="en-US"/>
        </a:p>
      </dgm:t>
    </dgm:pt>
    <dgm:pt modelId="{A806E35E-14C8-4BCC-8005-CB1DC8FB660C}" type="parTrans" cxnId="{9F08150C-6E76-429E-B839-8998E2198436}">
      <dgm:prSet/>
      <dgm:spPr/>
      <dgm:t>
        <a:bodyPr/>
        <a:lstStyle/>
        <a:p>
          <a:endParaRPr lang="en-US"/>
        </a:p>
      </dgm:t>
    </dgm:pt>
    <dgm:pt modelId="{0B344979-562B-4DD8-A1A3-384C8FFD6B10}" type="sibTrans" cxnId="{9F08150C-6E76-429E-B839-8998E2198436}">
      <dgm:prSet/>
      <dgm:spPr/>
      <dgm:t>
        <a:bodyPr/>
        <a:lstStyle/>
        <a:p>
          <a:endParaRPr lang="en-US"/>
        </a:p>
      </dgm:t>
    </dgm:pt>
    <dgm:pt modelId="{38B39E70-2A72-4B0A-B312-CD8FE4B50BF6}">
      <dgm:prSet/>
      <dgm:spPr/>
      <dgm:t>
        <a:bodyPr/>
        <a:lstStyle/>
        <a:p>
          <a:r>
            <a:rPr lang="en-US"/>
            <a:t>Jerry Schultz, Ph.D.			</a:t>
          </a:r>
          <a:r>
            <a:rPr lang="en-US">
              <a:hlinkClick xmlns:r="http://schemas.openxmlformats.org/officeDocument/2006/relationships" r:id="rId2"/>
            </a:rPr>
            <a:t>jschultz@ku.edu</a:t>
          </a:r>
          <a:endParaRPr lang="en-US"/>
        </a:p>
      </dgm:t>
    </dgm:pt>
    <dgm:pt modelId="{C2396739-4858-4B43-8022-B8E37DF58FFD}" type="parTrans" cxnId="{C7158A96-417A-4408-B7E8-526A1BE6B2DA}">
      <dgm:prSet/>
      <dgm:spPr/>
      <dgm:t>
        <a:bodyPr/>
        <a:lstStyle/>
        <a:p>
          <a:endParaRPr lang="en-US"/>
        </a:p>
      </dgm:t>
    </dgm:pt>
    <dgm:pt modelId="{E36F5933-54D2-483A-A64B-BC8492B44CC5}" type="sibTrans" cxnId="{C7158A96-417A-4408-B7E8-526A1BE6B2DA}">
      <dgm:prSet/>
      <dgm:spPr/>
      <dgm:t>
        <a:bodyPr/>
        <a:lstStyle/>
        <a:p>
          <a:endParaRPr lang="en-US"/>
        </a:p>
      </dgm:t>
    </dgm:pt>
    <dgm:pt modelId="{D42DF93D-3CE8-4C4C-82E5-C463BDFBBE7C}">
      <dgm:prSet/>
      <dgm:spPr/>
      <dgm:t>
        <a:bodyPr/>
        <a:lstStyle/>
        <a:p>
          <a:r>
            <a:rPr lang="en-US"/>
            <a:t>Jomella Watson-Thompson, Ph.D.		</a:t>
          </a:r>
          <a:r>
            <a:rPr lang="en-US">
              <a:hlinkClick xmlns:r="http://schemas.openxmlformats.org/officeDocument/2006/relationships" r:id="rId3"/>
            </a:rPr>
            <a:t>jomellaw@ku.edu</a:t>
          </a:r>
          <a:endParaRPr lang="en-US"/>
        </a:p>
      </dgm:t>
    </dgm:pt>
    <dgm:pt modelId="{B77396DF-98D8-49EB-B837-DDF3B7CB7EBA}" type="parTrans" cxnId="{3E220093-8888-47FC-AEA1-5A00757B29C1}">
      <dgm:prSet/>
      <dgm:spPr/>
      <dgm:t>
        <a:bodyPr/>
        <a:lstStyle/>
        <a:p>
          <a:endParaRPr lang="en-US"/>
        </a:p>
      </dgm:t>
    </dgm:pt>
    <dgm:pt modelId="{642B8D61-7B7C-468E-BE96-BC1E1CE1CFD5}" type="sibTrans" cxnId="{3E220093-8888-47FC-AEA1-5A00757B29C1}">
      <dgm:prSet/>
      <dgm:spPr/>
      <dgm:t>
        <a:bodyPr/>
        <a:lstStyle/>
        <a:p>
          <a:endParaRPr lang="en-US"/>
        </a:p>
      </dgm:t>
    </dgm:pt>
    <dgm:pt modelId="{6D61BD80-AF99-42F9-8CD4-142F336F16A3}" type="pres">
      <dgm:prSet presAssocID="{F9DBBF5D-617F-411E-830A-F1585BAF5806}" presName="vert0" presStyleCnt="0">
        <dgm:presLayoutVars>
          <dgm:dir/>
          <dgm:animOne val="branch"/>
          <dgm:animLvl val="lvl"/>
        </dgm:presLayoutVars>
      </dgm:prSet>
      <dgm:spPr/>
    </dgm:pt>
    <dgm:pt modelId="{F6EA2832-7107-4F05-A310-67ECB3EB8D91}" type="pres">
      <dgm:prSet presAssocID="{092269C8-96EF-46D2-B129-D0FE61C09494}" presName="thickLine" presStyleLbl="alignNode1" presStyleIdx="0" presStyleCnt="4"/>
      <dgm:spPr/>
    </dgm:pt>
    <dgm:pt modelId="{056689FA-1EDD-4DAB-AAEF-242C102AB86F}" type="pres">
      <dgm:prSet presAssocID="{092269C8-96EF-46D2-B129-D0FE61C09494}" presName="horz1" presStyleCnt="0"/>
      <dgm:spPr/>
    </dgm:pt>
    <dgm:pt modelId="{B1D35BC7-D4E8-4C4A-88E9-7B20D7964155}" type="pres">
      <dgm:prSet presAssocID="{092269C8-96EF-46D2-B129-D0FE61C09494}" presName="tx1" presStyleLbl="revTx" presStyleIdx="0" presStyleCnt="4"/>
      <dgm:spPr/>
    </dgm:pt>
    <dgm:pt modelId="{56F08699-B25D-4D44-95BE-3788DD6394CA}" type="pres">
      <dgm:prSet presAssocID="{092269C8-96EF-46D2-B129-D0FE61C09494}" presName="vert1" presStyleCnt="0"/>
      <dgm:spPr/>
    </dgm:pt>
    <dgm:pt modelId="{EF295323-188A-439F-BC94-9809C998F65B}" type="pres">
      <dgm:prSet presAssocID="{8174319F-CF7B-4DDE-A4F5-B7E42CADD82D}" presName="thickLine" presStyleLbl="alignNode1" presStyleIdx="1" presStyleCnt="4"/>
      <dgm:spPr/>
    </dgm:pt>
    <dgm:pt modelId="{BB435FE0-7EAE-4EA0-8C5D-66EADCE068D5}" type="pres">
      <dgm:prSet presAssocID="{8174319F-CF7B-4DDE-A4F5-B7E42CADD82D}" presName="horz1" presStyleCnt="0"/>
      <dgm:spPr/>
    </dgm:pt>
    <dgm:pt modelId="{C5AB2290-9813-46C4-B121-CD9594A4AE75}" type="pres">
      <dgm:prSet presAssocID="{8174319F-CF7B-4DDE-A4F5-B7E42CADD82D}" presName="tx1" presStyleLbl="revTx" presStyleIdx="1" presStyleCnt="4"/>
      <dgm:spPr/>
    </dgm:pt>
    <dgm:pt modelId="{99EA2B86-DF50-4A9A-A6C9-4B2088DF602C}" type="pres">
      <dgm:prSet presAssocID="{8174319F-CF7B-4DDE-A4F5-B7E42CADD82D}" presName="vert1" presStyleCnt="0"/>
      <dgm:spPr/>
    </dgm:pt>
    <dgm:pt modelId="{A251C903-37E1-4D02-B106-342F5028E32B}" type="pres">
      <dgm:prSet presAssocID="{38B39E70-2A72-4B0A-B312-CD8FE4B50BF6}" presName="thickLine" presStyleLbl="alignNode1" presStyleIdx="2" presStyleCnt="4"/>
      <dgm:spPr/>
    </dgm:pt>
    <dgm:pt modelId="{B9278D32-FEE9-4CD1-A128-81F4787770CD}" type="pres">
      <dgm:prSet presAssocID="{38B39E70-2A72-4B0A-B312-CD8FE4B50BF6}" presName="horz1" presStyleCnt="0"/>
      <dgm:spPr/>
    </dgm:pt>
    <dgm:pt modelId="{0594120F-1259-45DD-943C-5890F929B21D}" type="pres">
      <dgm:prSet presAssocID="{38B39E70-2A72-4B0A-B312-CD8FE4B50BF6}" presName="tx1" presStyleLbl="revTx" presStyleIdx="2" presStyleCnt="4"/>
      <dgm:spPr/>
    </dgm:pt>
    <dgm:pt modelId="{B455C34A-AD91-46AF-9BCA-C5DB71DF4936}" type="pres">
      <dgm:prSet presAssocID="{38B39E70-2A72-4B0A-B312-CD8FE4B50BF6}" presName="vert1" presStyleCnt="0"/>
      <dgm:spPr/>
    </dgm:pt>
    <dgm:pt modelId="{A7C8B6EE-C345-49A4-A255-C199D8D65851}" type="pres">
      <dgm:prSet presAssocID="{D42DF93D-3CE8-4C4C-82E5-C463BDFBBE7C}" presName="thickLine" presStyleLbl="alignNode1" presStyleIdx="3" presStyleCnt="4"/>
      <dgm:spPr/>
    </dgm:pt>
    <dgm:pt modelId="{95A6B66C-F1D8-41C0-9817-2DDC8C44F510}" type="pres">
      <dgm:prSet presAssocID="{D42DF93D-3CE8-4C4C-82E5-C463BDFBBE7C}" presName="horz1" presStyleCnt="0"/>
      <dgm:spPr/>
    </dgm:pt>
    <dgm:pt modelId="{976510A1-DD81-4B86-9AB5-C2C82C53278C}" type="pres">
      <dgm:prSet presAssocID="{D42DF93D-3CE8-4C4C-82E5-C463BDFBBE7C}" presName="tx1" presStyleLbl="revTx" presStyleIdx="3" presStyleCnt="4"/>
      <dgm:spPr/>
    </dgm:pt>
    <dgm:pt modelId="{2445C7C0-1AD5-47BE-9BC9-6AB4A0AFE866}" type="pres">
      <dgm:prSet presAssocID="{D42DF93D-3CE8-4C4C-82E5-C463BDFBBE7C}" presName="vert1" presStyleCnt="0"/>
      <dgm:spPr/>
    </dgm:pt>
  </dgm:ptLst>
  <dgm:cxnLst>
    <dgm:cxn modelId="{4C149C06-77FE-4B99-8E8C-71584B65DCBB}" srcId="{F9DBBF5D-617F-411E-830A-F1585BAF5806}" destId="{092269C8-96EF-46D2-B129-D0FE61C09494}" srcOrd="0" destOrd="0" parTransId="{9F010A9A-FFEC-4C21-BFAB-17C8EB10D7E5}" sibTransId="{60C9C13F-31D5-4D19-9C4F-5D14F8DC75C6}"/>
    <dgm:cxn modelId="{9F08150C-6E76-429E-B839-8998E2198436}" srcId="{F9DBBF5D-617F-411E-830A-F1585BAF5806}" destId="{8174319F-CF7B-4DDE-A4F5-B7E42CADD82D}" srcOrd="1" destOrd="0" parTransId="{A806E35E-14C8-4BCC-8005-CB1DC8FB660C}" sibTransId="{0B344979-562B-4DD8-A1A3-384C8FFD6B10}"/>
    <dgm:cxn modelId="{AFF37C60-3912-45BB-910D-19368BAC4BD3}" type="presOf" srcId="{38B39E70-2A72-4B0A-B312-CD8FE4B50BF6}" destId="{0594120F-1259-45DD-943C-5890F929B21D}" srcOrd="0" destOrd="0" presId="urn:microsoft.com/office/officeart/2008/layout/LinedList"/>
    <dgm:cxn modelId="{61FD0252-753E-446C-9639-A6BC0E02E083}" type="presOf" srcId="{F9DBBF5D-617F-411E-830A-F1585BAF5806}" destId="{6D61BD80-AF99-42F9-8CD4-142F336F16A3}" srcOrd="0" destOrd="0" presId="urn:microsoft.com/office/officeart/2008/layout/LinedList"/>
    <dgm:cxn modelId="{85DA8457-0E89-4613-BDC2-11E443E052CF}" type="presOf" srcId="{8174319F-CF7B-4DDE-A4F5-B7E42CADD82D}" destId="{C5AB2290-9813-46C4-B121-CD9594A4AE75}" srcOrd="0" destOrd="0" presId="urn:microsoft.com/office/officeart/2008/layout/LinedList"/>
    <dgm:cxn modelId="{69E9185A-5108-4936-825C-AAD24CBA1667}" type="presOf" srcId="{092269C8-96EF-46D2-B129-D0FE61C09494}" destId="{B1D35BC7-D4E8-4C4A-88E9-7B20D7964155}" srcOrd="0" destOrd="0" presId="urn:microsoft.com/office/officeart/2008/layout/LinedList"/>
    <dgm:cxn modelId="{3E220093-8888-47FC-AEA1-5A00757B29C1}" srcId="{F9DBBF5D-617F-411E-830A-F1585BAF5806}" destId="{D42DF93D-3CE8-4C4C-82E5-C463BDFBBE7C}" srcOrd="3" destOrd="0" parTransId="{B77396DF-98D8-49EB-B837-DDF3B7CB7EBA}" sibTransId="{642B8D61-7B7C-468E-BE96-BC1E1CE1CFD5}"/>
    <dgm:cxn modelId="{C7158A96-417A-4408-B7E8-526A1BE6B2DA}" srcId="{F9DBBF5D-617F-411E-830A-F1585BAF5806}" destId="{38B39E70-2A72-4B0A-B312-CD8FE4B50BF6}" srcOrd="2" destOrd="0" parTransId="{C2396739-4858-4B43-8022-B8E37DF58FFD}" sibTransId="{E36F5933-54D2-483A-A64B-BC8492B44CC5}"/>
    <dgm:cxn modelId="{13E393C2-FFBC-4902-AF24-C9B4563234A2}" type="presOf" srcId="{D42DF93D-3CE8-4C4C-82E5-C463BDFBBE7C}" destId="{976510A1-DD81-4B86-9AB5-C2C82C53278C}" srcOrd="0" destOrd="0" presId="urn:microsoft.com/office/officeart/2008/layout/LinedList"/>
    <dgm:cxn modelId="{57A55DDE-9C38-4A7F-AC72-87E93315F119}" type="presParOf" srcId="{6D61BD80-AF99-42F9-8CD4-142F336F16A3}" destId="{F6EA2832-7107-4F05-A310-67ECB3EB8D91}" srcOrd="0" destOrd="0" presId="urn:microsoft.com/office/officeart/2008/layout/LinedList"/>
    <dgm:cxn modelId="{4BD12FF1-AA11-424E-ADDC-33CD2A0BB171}" type="presParOf" srcId="{6D61BD80-AF99-42F9-8CD4-142F336F16A3}" destId="{056689FA-1EDD-4DAB-AAEF-242C102AB86F}" srcOrd="1" destOrd="0" presId="urn:microsoft.com/office/officeart/2008/layout/LinedList"/>
    <dgm:cxn modelId="{B6820BB4-147F-4D78-9970-163DE831A227}" type="presParOf" srcId="{056689FA-1EDD-4DAB-AAEF-242C102AB86F}" destId="{B1D35BC7-D4E8-4C4A-88E9-7B20D7964155}" srcOrd="0" destOrd="0" presId="urn:microsoft.com/office/officeart/2008/layout/LinedList"/>
    <dgm:cxn modelId="{A1086755-5E1E-4F4B-BE41-4811565262D9}" type="presParOf" srcId="{056689FA-1EDD-4DAB-AAEF-242C102AB86F}" destId="{56F08699-B25D-4D44-95BE-3788DD6394CA}" srcOrd="1" destOrd="0" presId="urn:microsoft.com/office/officeart/2008/layout/LinedList"/>
    <dgm:cxn modelId="{825822F4-F031-464A-ABB9-C8008AA283B4}" type="presParOf" srcId="{6D61BD80-AF99-42F9-8CD4-142F336F16A3}" destId="{EF295323-188A-439F-BC94-9809C998F65B}" srcOrd="2" destOrd="0" presId="urn:microsoft.com/office/officeart/2008/layout/LinedList"/>
    <dgm:cxn modelId="{5ECDBE5E-6C62-4B2F-923D-39EE46E3CC4D}" type="presParOf" srcId="{6D61BD80-AF99-42F9-8CD4-142F336F16A3}" destId="{BB435FE0-7EAE-4EA0-8C5D-66EADCE068D5}" srcOrd="3" destOrd="0" presId="urn:microsoft.com/office/officeart/2008/layout/LinedList"/>
    <dgm:cxn modelId="{7DBB71B6-292D-4CF2-9F37-D952BE3F31FB}" type="presParOf" srcId="{BB435FE0-7EAE-4EA0-8C5D-66EADCE068D5}" destId="{C5AB2290-9813-46C4-B121-CD9594A4AE75}" srcOrd="0" destOrd="0" presId="urn:microsoft.com/office/officeart/2008/layout/LinedList"/>
    <dgm:cxn modelId="{7E66ADA0-5518-4F47-A171-2C7E055A1805}" type="presParOf" srcId="{BB435FE0-7EAE-4EA0-8C5D-66EADCE068D5}" destId="{99EA2B86-DF50-4A9A-A6C9-4B2088DF602C}" srcOrd="1" destOrd="0" presId="urn:microsoft.com/office/officeart/2008/layout/LinedList"/>
    <dgm:cxn modelId="{95940826-4BAC-4339-A3A1-02F2D2DF0A87}" type="presParOf" srcId="{6D61BD80-AF99-42F9-8CD4-142F336F16A3}" destId="{A251C903-37E1-4D02-B106-342F5028E32B}" srcOrd="4" destOrd="0" presId="urn:microsoft.com/office/officeart/2008/layout/LinedList"/>
    <dgm:cxn modelId="{AFD54CFF-F5F9-4D43-9C43-231D361EDFD4}" type="presParOf" srcId="{6D61BD80-AF99-42F9-8CD4-142F336F16A3}" destId="{B9278D32-FEE9-4CD1-A128-81F4787770CD}" srcOrd="5" destOrd="0" presId="urn:microsoft.com/office/officeart/2008/layout/LinedList"/>
    <dgm:cxn modelId="{FB7D8288-8AC9-47BC-9E80-7FFA660C4CF4}" type="presParOf" srcId="{B9278D32-FEE9-4CD1-A128-81F4787770CD}" destId="{0594120F-1259-45DD-943C-5890F929B21D}" srcOrd="0" destOrd="0" presId="urn:microsoft.com/office/officeart/2008/layout/LinedList"/>
    <dgm:cxn modelId="{5DCB2B51-21D2-4CAE-81FD-450A504D40E7}" type="presParOf" srcId="{B9278D32-FEE9-4CD1-A128-81F4787770CD}" destId="{B455C34A-AD91-46AF-9BCA-C5DB71DF4936}" srcOrd="1" destOrd="0" presId="urn:microsoft.com/office/officeart/2008/layout/LinedList"/>
    <dgm:cxn modelId="{682A31C3-7D5C-4B90-9B2E-E7DE9C558BF8}" type="presParOf" srcId="{6D61BD80-AF99-42F9-8CD4-142F336F16A3}" destId="{A7C8B6EE-C345-49A4-A255-C199D8D65851}" srcOrd="6" destOrd="0" presId="urn:microsoft.com/office/officeart/2008/layout/LinedList"/>
    <dgm:cxn modelId="{2DB44ACF-336E-419C-9A17-8669228554B7}" type="presParOf" srcId="{6D61BD80-AF99-42F9-8CD4-142F336F16A3}" destId="{95A6B66C-F1D8-41C0-9817-2DDC8C44F510}" srcOrd="7" destOrd="0" presId="urn:microsoft.com/office/officeart/2008/layout/LinedList"/>
    <dgm:cxn modelId="{29B41CDB-055A-4971-ACD6-D3906046A499}" type="presParOf" srcId="{95A6B66C-F1D8-41C0-9817-2DDC8C44F510}" destId="{976510A1-DD81-4B86-9AB5-C2C82C53278C}" srcOrd="0" destOrd="0" presId="urn:microsoft.com/office/officeart/2008/layout/LinedList"/>
    <dgm:cxn modelId="{B56605B5-3FAA-4AEC-92CE-2DA2A602B2A0}" type="presParOf" srcId="{95A6B66C-F1D8-41C0-9817-2DDC8C44F510}" destId="{2445C7C0-1AD5-47BE-9BC9-6AB4A0AFE8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CC5AC-388F-4FBB-8F4B-97D8BD355B9D}">
      <dsp:nvSpPr>
        <dsp:cNvPr id="0" name=""/>
        <dsp:cNvSpPr/>
      </dsp:nvSpPr>
      <dsp:spPr>
        <a:xfrm>
          <a:off x="3074510" y="0"/>
          <a:ext cx="2059244" cy="114402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Policy &amp; Systems</a:t>
          </a:r>
        </a:p>
      </dsp:txBody>
      <dsp:txXfrm>
        <a:off x="3108017" y="33507"/>
        <a:ext cx="1992230" cy="1077010"/>
      </dsp:txXfrm>
    </dsp:sp>
    <dsp:sp modelId="{CEF49250-484C-475C-9963-31D882CB7607}">
      <dsp:nvSpPr>
        <dsp:cNvPr id="0" name=""/>
        <dsp:cNvSpPr/>
      </dsp:nvSpPr>
      <dsp:spPr>
        <a:xfrm>
          <a:off x="6209842" y="0"/>
          <a:ext cx="2059244" cy="114402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Program &amp; Practices</a:t>
          </a:r>
        </a:p>
      </dsp:txBody>
      <dsp:txXfrm>
        <a:off x="6243349" y="33507"/>
        <a:ext cx="1992230" cy="1077010"/>
      </dsp:txXfrm>
    </dsp:sp>
    <dsp:sp modelId="{96625438-E6C5-4A30-8056-6AAC6026BDDB}">
      <dsp:nvSpPr>
        <dsp:cNvPr id="0" name=""/>
        <dsp:cNvSpPr/>
      </dsp:nvSpPr>
      <dsp:spPr>
        <a:xfrm>
          <a:off x="5162355" y="4862104"/>
          <a:ext cx="858018" cy="858018"/>
        </a:xfrm>
        <a:prstGeom prst="triangl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E4C3F-7587-43DF-BF04-13E5456C3B9F}">
      <dsp:nvSpPr>
        <dsp:cNvPr id="0" name=""/>
        <dsp:cNvSpPr/>
      </dsp:nvSpPr>
      <dsp:spPr>
        <a:xfrm rot="240000">
          <a:off x="1965524" y="4420941"/>
          <a:ext cx="7251680" cy="50708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434004-C8ED-4307-8D47-0F9A07087A19}">
      <dsp:nvSpPr>
        <dsp:cNvPr id="0" name=""/>
        <dsp:cNvSpPr/>
      </dsp:nvSpPr>
      <dsp:spPr>
        <a:xfrm rot="240000">
          <a:off x="5636277" y="3627111"/>
          <a:ext cx="2999040" cy="8912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Providing Information &amp; Enhancing Skills</a:t>
          </a:r>
        </a:p>
      </dsp:txBody>
      <dsp:txXfrm>
        <a:off x="5679783" y="3670617"/>
        <a:ext cx="2912028" cy="804220"/>
      </dsp:txXfrm>
    </dsp:sp>
    <dsp:sp modelId="{F5A6DC07-2BD6-485A-A968-C5629AA4F9C5}">
      <dsp:nvSpPr>
        <dsp:cNvPr id="0" name=""/>
        <dsp:cNvSpPr/>
      </dsp:nvSpPr>
      <dsp:spPr>
        <a:xfrm rot="240000">
          <a:off x="5756605" y="2594275"/>
          <a:ext cx="2907106" cy="8976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Enhancing Services &amp; Supports</a:t>
          </a:r>
          <a:endParaRPr lang="en-US" kern="1200" dirty="0"/>
        </a:p>
      </dsp:txBody>
      <dsp:txXfrm>
        <a:off x="5800425" y="2638095"/>
        <a:ext cx="2819466" cy="810020"/>
      </dsp:txXfrm>
    </dsp:sp>
    <dsp:sp modelId="{9C591978-AC1F-47AB-A140-4EE358D922C0}">
      <dsp:nvSpPr>
        <dsp:cNvPr id="0" name=""/>
        <dsp:cNvSpPr/>
      </dsp:nvSpPr>
      <dsp:spPr>
        <a:xfrm rot="240000">
          <a:off x="5783273" y="1590868"/>
          <a:ext cx="3002494" cy="8909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Modifying Access, Barriers, Opportunities</a:t>
          </a:r>
        </a:p>
      </dsp:txBody>
      <dsp:txXfrm>
        <a:off x="5826768" y="1634363"/>
        <a:ext cx="2915504" cy="804000"/>
      </dsp:txXfrm>
    </dsp:sp>
    <dsp:sp modelId="{BCEC93D1-4968-47EF-9067-104E621C24E2}">
      <dsp:nvSpPr>
        <dsp:cNvPr id="0" name=""/>
        <dsp:cNvSpPr/>
      </dsp:nvSpPr>
      <dsp:spPr>
        <a:xfrm rot="240000">
          <a:off x="2849059" y="3410093"/>
          <a:ext cx="2681750" cy="9134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Changing Consequences</a:t>
          </a:r>
        </a:p>
      </dsp:txBody>
      <dsp:txXfrm>
        <a:off x="2893648" y="3454682"/>
        <a:ext cx="2592572" cy="824241"/>
      </dsp:txXfrm>
    </dsp:sp>
    <dsp:sp modelId="{7388BDD6-44ED-4194-A67A-78AAE95EF0BE}">
      <dsp:nvSpPr>
        <dsp:cNvPr id="0" name=""/>
        <dsp:cNvSpPr/>
      </dsp:nvSpPr>
      <dsp:spPr>
        <a:xfrm rot="240000">
          <a:off x="2920862" y="2380650"/>
          <a:ext cx="2686867" cy="91306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Changing Policy &amp; Systems</a:t>
          </a:r>
        </a:p>
      </dsp:txBody>
      <dsp:txXfrm>
        <a:off x="2965434" y="2425222"/>
        <a:ext cx="2597723" cy="82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5A33A-EC5E-4D71-AF24-CC18F1979E5B}">
      <dsp:nvSpPr>
        <dsp:cNvPr id="0" name=""/>
        <dsp:cNvSpPr/>
      </dsp:nvSpPr>
      <dsp:spPr>
        <a:xfrm>
          <a:off x="1157377" y="2100"/>
          <a:ext cx="2259400" cy="135564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Identify Key Partners to Interview for CC juvenile justice system and youth-serving agencies</a:t>
          </a:r>
        </a:p>
      </dsp:txBody>
      <dsp:txXfrm>
        <a:off x="1197082" y="41805"/>
        <a:ext cx="2179990" cy="1276230"/>
      </dsp:txXfrm>
    </dsp:sp>
    <dsp:sp modelId="{09CB7C22-8E0D-41BD-9C09-E4AE8F9E6E20}">
      <dsp:nvSpPr>
        <dsp:cNvPr id="0" name=""/>
        <dsp:cNvSpPr/>
      </dsp:nvSpPr>
      <dsp:spPr>
        <a:xfrm>
          <a:off x="3615605" y="399755"/>
          <a:ext cx="478992" cy="56033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615605" y="511821"/>
        <a:ext cx="335294" cy="336199"/>
      </dsp:txXfrm>
    </dsp:sp>
    <dsp:sp modelId="{367D25B3-9558-43D0-8FB5-99B247EACFAA}">
      <dsp:nvSpPr>
        <dsp:cNvPr id="0" name=""/>
        <dsp:cNvSpPr/>
      </dsp:nvSpPr>
      <dsp:spPr>
        <a:xfrm>
          <a:off x="4320538" y="2100"/>
          <a:ext cx="2259400" cy="135564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for last 3 years gathered for indicators, gaps identified</a:t>
          </a:r>
        </a:p>
      </dsp:txBody>
      <dsp:txXfrm>
        <a:off x="4360243" y="41805"/>
        <a:ext cx="2179990" cy="1276230"/>
      </dsp:txXfrm>
    </dsp:sp>
    <dsp:sp modelId="{E491AA54-F52B-40E9-B417-43E251C304F2}">
      <dsp:nvSpPr>
        <dsp:cNvPr id="0" name=""/>
        <dsp:cNvSpPr/>
      </dsp:nvSpPr>
      <dsp:spPr>
        <a:xfrm>
          <a:off x="6778766" y="399755"/>
          <a:ext cx="478992" cy="56033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778766" y="511821"/>
        <a:ext cx="335294" cy="336199"/>
      </dsp:txXfrm>
    </dsp:sp>
    <dsp:sp modelId="{5780BBF3-0D8E-46EC-A1A7-D602AF64726C}">
      <dsp:nvSpPr>
        <dsp:cNvPr id="0" name=""/>
        <dsp:cNvSpPr/>
      </dsp:nvSpPr>
      <dsp:spPr>
        <a:xfrm>
          <a:off x="7483699" y="2100"/>
          <a:ext cx="2259400" cy="135564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Surveys about outcomes/data capacity, gaps, and enhancement areas (OJJDP Model Data Project)</a:t>
          </a:r>
        </a:p>
      </dsp:txBody>
      <dsp:txXfrm>
        <a:off x="7523404" y="41805"/>
        <a:ext cx="2179990" cy="1276230"/>
      </dsp:txXfrm>
    </dsp:sp>
    <dsp:sp modelId="{8F2144DC-B307-48F7-B242-BE1EE7F09204}">
      <dsp:nvSpPr>
        <dsp:cNvPr id="0" name=""/>
        <dsp:cNvSpPr/>
      </dsp:nvSpPr>
      <dsp:spPr>
        <a:xfrm rot="5400000">
          <a:off x="8373902" y="1515898"/>
          <a:ext cx="478992" cy="56033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8445299" y="1556567"/>
        <a:ext cx="336199" cy="335294"/>
      </dsp:txXfrm>
    </dsp:sp>
    <dsp:sp modelId="{12A53B4F-A0D7-4167-92A4-5C3930E47466}">
      <dsp:nvSpPr>
        <dsp:cNvPr id="0" name=""/>
        <dsp:cNvSpPr/>
      </dsp:nvSpPr>
      <dsp:spPr>
        <a:xfrm>
          <a:off x="7483699" y="2261501"/>
          <a:ext cx="2259400" cy="135564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Informational Interview &amp; focus groups with juvenile justice agency representatives</a:t>
          </a:r>
        </a:p>
      </dsp:txBody>
      <dsp:txXfrm>
        <a:off x="7523404" y="2301206"/>
        <a:ext cx="2179990" cy="1276230"/>
      </dsp:txXfrm>
    </dsp:sp>
    <dsp:sp modelId="{BA124A2F-2755-49BB-ADC0-75378BEC242B}">
      <dsp:nvSpPr>
        <dsp:cNvPr id="0" name=""/>
        <dsp:cNvSpPr/>
      </dsp:nvSpPr>
      <dsp:spPr>
        <a:xfrm rot="10800000">
          <a:off x="6805878" y="2659155"/>
          <a:ext cx="478992" cy="56033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6949576" y="2771221"/>
        <a:ext cx="335294" cy="336199"/>
      </dsp:txXfrm>
    </dsp:sp>
    <dsp:sp modelId="{2DBAA9BD-9DD7-481B-A2D2-1363F38A3F64}">
      <dsp:nvSpPr>
        <dsp:cNvPr id="0" name=""/>
        <dsp:cNvSpPr/>
      </dsp:nvSpPr>
      <dsp:spPr>
        <a:xfrm>
          <a:off x="4320538" y="2261501"/>
          <a:ext cx="2259400" cy="135564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Community review of Phase 1 of Assessment Findings &amp; Consider Feasibility of Strategy Recommendations</a:t>
          </a:r>
        </a:p>
      </dsp:txBody>
      <dsp:txXfrm>
        <a:off x="4360243" y="2301206"/>
        <a:ext cx="2179990" cy="1276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95494-384B-45F6-8EB9-68BBDEDDAC6B}">
      <dsp:nvSpPr>
        <dsp:cNvPr id="0" name=""/>
        <dsp:cNvSpPr/>
      </dsp:nvSpPr>
      <dsp:spPr>
        <a:xfrm>
          <a:off x="960601" y="71027"/>
          <a:ext cx="1510523" cy="1456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C39254-3878-4FB5-A77C-D07D6E1E061C}">
      <dsp:nvSpPr>
        <dsp:cNvPr id="0" name=""/>
        <dsp:cNvSpPr/>
      </dsp:nvSpPr>
      <dsp:spPr>
        <a:xfrm>
          <a:off x="960601" y="1692666"/>
          <a:ext cx="4315781" cy="62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en-US" sz="2200" kern="1200"/>
            <a:t>Review subset of data collected and analyzed to date</a:t>
          </a:r>
        </a:p>
      </dsp:txBody>
      <dsp:txXfrm>
        <a:off x="960601" y="1692666"/>
        <a:ext cx="4315781" cy="624261"/>
      </dsp:txXfrm>
    </dsp:sp>
    <dsp:sp modelId="{865A614F-EA1D-476F-B3A2-958B2BD01064}">
      <dsp:nvSpPr>
        <dsp:cNvPr id="0" name=""/>
        <dsp:cNvSpPr/>
      </dsp:nvSpPr>
      <dsp:spPr>
        <a:xfrm>
          <a:off x="960601" y="2393685"/>
          <a:ext cx="4315781" cy="151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Quantitative/hard data</a:t>
          </a:r>
        </a:p>
        <a:p>
          <a:pPr marL="0" lvl="0" indent="0" algn="l" defTabSz="755650">
            <a:lnSpc>
              <a:spcPct val="90000"/>
            </a:lnSpc>
            <a:spcBef>
              <a:spcPct val="0"/>
            </a:spcBef>
            <a:spcAft>
              <a:spcPct val="35000"/>
            </a:spcAft>
            <a:buNone/>
          </a:pPr>
          <a:r>
            <a:rPr lang="en-US" sz="1700" kern="1200" dirty="0"/>
            <a:t>Interview data</a:t>
          </a:r>
        </a:p>
      </dsp:txBody>
      <dsp:txXfrm>
        <a:off x="960601" y="2393685"/>
        <a:ext cx="4315781" cy="1515244"/>
      </dsp:txXfrm>
    </dsp:sp>
    <dsp:sp modelId="{BEA82DB4-B50D-45F8-A59B-020BA797339C}">
      <dsp:nvSpPr>
        <dsp:cNvPr id="0" name=""/>
        <dsp:cNvSpPr/>
      </dsp:nvSpPr>
      <dsp:spPr>
        <a:xfrm>
          <a:off x="6031644" y="71027"/>
          <a:ext cx="1510523" cy="1456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C6B4B3-A02F-49B5-9890-DF11D07D8FA7}">
      <dsp:nvSpPr>
        <dsp:cNvPr id="0" name=""/>
        <dsp:cNvSpPr/>
      </dsp:nvSpPr>
      <dsp:spPr>
        <a:xfrm>
          <a:off x="6031644" y="1692666"/>
          <a:ext cx="4315781" cy="62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en-US" sz="2200" kern="1200"/>
            <a:t>Discuss findings and gaps</a:t>
          </a:r>
        </a:p>
      </dsp:txBody>
      <dsp:txXfrm>
        <a:off x="6031644" y="1692666"/>
        <a:ext cx="4315781" cy="624261"/>
      </dsp:txXfrm>
    </dsp:sp>
    <dsp:sp modelId="{ADCD1B97-3B13-4D26-9503-CACAFF172DE0}">
      <dsp:nvSpPr>
        <dsp:cNvPr id="0" name=""/>
        <dsp:cNvSpPr/>
      </dsp:nvSpPr>
      <dsp:spPr>
        <a:xfrm>
          <a:off x="6031644" y="2393685"/>
          <a:ext cx="4315781" cy="151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What are we seeing? What does it mean?</a:t>
          </a:r>
        </a:p>
        <a:p>
          <a:pPr marL="0" lvl="0" indent="0" algn="l" defTabSz="755650">
            <a:lnSpc>
              <a:spcPct val="90000"/>
            </a:lnSpc>
            <a:spcBef>
              <a:spcPct val="0"/>
            </a:spcBef>
            <a:spcAft>
              <a:spcPct val="35000"/>
            </a:spcAft>
            <a:buNone/>
          </a:pPr>
          <a:r>
            <a:rPr lang="en-US" sz="1700" kern="1200" dirty="0"/>
            <a:t>What do we know? What do we want to know?</a:t>
          </a:r>
        </a:p>
        <a:p>
          <a:pPr marL="0" lvl="0" indent="0" algn="l" defTabSz="755650">
            <a:lnSpc>
              <a:spcPct val="90000"/>
            </a:lnSpc>
            <a:spcBef>
              <a:spcPct val="0"/>
            </a:spcBef>
            <a:spcAft>
              <a:spcPct val="35000"/>
            </a:spcAft>
            <a:buNone/>
          </a:pPr>
          <a:r>
            <a:rPr lang="en-US" sz="1700" kern="1200"/>
            <a:t>How can we use this data for improvement in how youth are served?</a:t>
          </a:r>
        </a:p>
        <a:p>
          <a:pPr marL="0" lvl="0" indent="0" algn="l" defTabSz="755650">
            <a:lnSpc>
              <a:spcPct val="90000"/>
            </a:lnSpc>
            <a:spcBef>
              <a:spcPct val="0"/>
            </a:spcBef>
            <a:spcAft>
              <a:spcPct val="35000"/>
            </a:spcAft>
            <a:buNone/>
          </a:pPr>
          <a:r>
            <a:rPr lang="en-US" sz="1700" kern="1200"/>
            <a:t>How can we tweak the system to address disparities?</a:t>
          </a:r>
        </a:p>
      </dsp:txBody>
      <dsp:txXfrm>
        <a:off x="6031644" y="2393685"/>
        <a:ext cx="4315781" cy="1515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E7E2-572D-4084-9177-FB2FFAB3718E}">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E2425-5413-436E-B32C-A76E1C54EE42}">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FEEF0B-9847-48EB-A646-0FEA87E6806A}">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What do we know? </a:t>
          </a:r>
        </a:p>
      </dsp:txBody>
      <dsp:txXfrm>
        <a:off x="1372680" y="2344"/>
        <a:ext cx="5424994" cy="1188467"/>
      </dsp:txXfrm>
    </dsp:sp>
    <dsp:sp modelId="{8A424EC5-5C67-49CB-8DEC-8B8312016C91}">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BA3EA-5FCD-4823-84B6-2F029CB3DAC9}">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061738-0406-4C95-97EB-0E29F0EB5D65}">
      <dsp:nvSpPr>
        <dsp:cNvPr id="0" name=""/>
        <dsp:cNvSpPr/>
      </dsp:nvSpPr>
      <dsp:spPr>
        <a:xfrm>
          <a:off x="1372680" y="1487929"/>
          <a:ext cx="3058953"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What do we want to know?</a:t>
          </a:r>
        </a:p>
      </dsp:txBody>
      <dsp:txXfrm>
        <a:off x="1372680" y="1487929"/>
        <a:ext cx="3058953" cy="1188467"/>
      </dsp:txXfrm>
    </dsp:sp>
    <dsp:sp modelId="{9FEA27B4-7E4D-41F5-B0D1-F7327176E717}">
      <dsp:nvSpPr>
        <dsp:cNvPr id="0" name=""/>
        <dsp:cNvSpPr/>
      </dsp:nvSpPr>
      <dsp:spPr>
        <a:xfrm>
          <a:off x="4431634" y="1487929"/>
          <a:ext cx="2366040"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533400">
            <a:lnSpc>
              <a:spcPct val="90000"/>
            </a:lnSpc>
            <a:spcBef>
              <a:spcPct val="0"/>
            </a:spcBef>
            <a:spcAft>
              <a:spcPct val="35000"/>
            </a:spcAft>
            <a:buNone/>
          </a:pPr>
          <a:r>
            <a:rPr lang="en-US" sz="1200" kern="1200"/>
            <a:t>Are there data available that could help us understand this? How do we get it?</a:t>
          </a:r>
        </a:p>
        <a:p>
          <a:pPr marL="0" lvl="0" indent="0" algn="l" defTabSz="533400">
            <a:lnSpc>
              <a:spcPct val="90000"/>
            </a:lnSpc>
            <a:spcBef>
              <a:spcPct val="0"/>
            </a:spcBef>
            <a:spcAft>
              <a:spcPct val="35000"/>
            </a:spcAft>
            <a:buNone/>
          </a:pPr>
          <a:r>
            <a:rPr lang="en-US" sz="1200" kern="1200"/>
            <a:t>Data requests from KU across system</a:t>
          </a:r>
        </a:p>
      </dsp:txBody>
      <dsp:txXfrm>
        <a:off x="4431634" y="1487929"/>
        <a:ext cx="2366040" cy="1188467"/>
      </dsp:txXfrm>
    </dsp:sp>
    <dsp:sp modelId="{71C8B831-61A2-4BD9-995A-8318F39D65A9}">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78386-FA4C-4ADB-BD14-97D3FA1A491B}">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CA623B-504A-4889-831D-053A7FC55634}">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How can we use this data for improvement in how youth are served?</a:t>
          </a:r>
        </a:p>
      </dsp:txBody>
      <dsp:txXfrm>
        <a:off x="1372680" y="2973514"/>
        <a:ext cx="5424994" cy="1188467"/>
      </dsp:txXfrm>
    </dsp:sp>
    <dsp:sp modelId="{BC27937A-BACE-42BC-A717-92CC5100777B}">
      <dsp:nvSpPr>
        <dsp:cNvPr id="0" name=""/>
        <dsp:cNvSpPr/>
      </dsp:nvSpPr>
      <dsp:spPr>
        <a:xfrm>
          <a:off x="0" y="445909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D64CB-B267-41A7-9CA4-9E86C08E8605}">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F39506-6EFE-4C33-9477-938CAF884CD7}">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How can we tweak the system to address disparities?</a:t>
          </a:r>
        </a:p>
      </dsp:txBody>
      <dsp:txXfrm>
        <a:off x="1372680" y="4459099"/>
        <a:ext cx="5424994" cy="1188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16D77-51CF-4ED0-9352-323CF87495C0}">
      <dsp:nvSpPr>
        <dsp:cNvPr id="0" name=""/>
        <dsp:cNvSpPr/>
      </dsp:nvSpPr>
      <dsp:spPr>
        <a:xfrm>
          <a:off x="0" y="101390"/>
          <a:ext cx="6492240" cy="7945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Additional Data Requests</a:t>
          </a:r>
        </a:p>
      </dsp:txBody>
      <dsp:txXfrm>
        <a:off x="38784" y="140174"/>
        <a:ext cx="6414672" cy="716935"/>
      </dsp:txXfrm>
    </dsp:sp>
    <dsp:sp modelId="{BF292A2F-B512-4E57-AA40-68C314664EFD}">
      <dsp:nvSpPr>
        <dsp:cNvPr id="0" name=""/>
        <dsp:cNvSpPr/>
      </dsp:nvSpPr>
      <dsp:spPr>
        <a:xfrm>
          <a:off x="0" y="953493"/>
          <a:ext cx="6492240" cy="7945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Additional interviews</a:t>
          </a:r>
        </a:p>
      </dsp:txBody>
      <dsp:txXfrm>
        <a:off x="38784" y="992277"/>
        <a:ext cx="6414672" cy="716935"/>
      </dsp:txXfrm>
    </dsp:sp>
    <dsp:sp modelId="{6BE813D5-9EC8-4BE2-AEA4-DB055598C22F}">
      <dsp:nvSpPr>
        <dsp:cNvPr id="0" name=""/>
        <dsp:cNvSpPr/>
      </dsp:nvSpPr>
      <dsp:spPr>
        <a:xfrm>
          <a:off x="0" y="1805596"/>
          <a:ext cx="6492240" cy="7945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Compilation of draft report</a:t>
          </a:r>
        </a:p>
      </dsp:txBody>
      <dsp:txXfrm>
        <a:off x="38784" y="1844380"/>
        <a:ext cx="6414672" cy="716935"/>
      </dsp:txXfrm>
    </dsp:sp>
    <dsp:sp modelId="{2A2F6F4A-C1DD-4BEA-BABB-545DE28CE81E}">
      <dsp:nvSpPr>
        <dsp:cNvPr id="0" name=""/>
        <dsp:cNvSpPr/>
      </dsp:nvSpPr>
      <dsp:spPr>
        <a:xfrm>
          <a:off x="0" y="2657700"/>
          <a:ext cx="6492240" cy="7945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Review of report for feedback</a:t>
          </a:r>
        </a:p>
      </dsp:txBody>
      <dsp:txXfrm>
        <a:off x="38784" y="2696484"/>
        <a:ext cx="6414672" cy="716935"/>
      </dsp:txXfrm>
    </dsp:sp>
    <dsp:sp modelId="{48F19D35-028F-478F-AC74-42657DE64FDC}">
      <dsp:nvSpPr>
        <dsp:cNvPr id="0" name=""/>
        <dsp:cNvSpPr/>
      </dsp:nvSpPr>
      <dsp:spPr>
        <a:xfrm>
          <a:off x="0" y="3509803"/>
          <a:ext cx="6492240" cy="7945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Dissemination and review of report with other key stakeholder audiences</a:t>
          </a:r>
        </a:p>
      </dsp:txBody>
      <dsp:txXfrm>
        <a:off x="38784" y="3548587"/>
        <a:ext cx="6414672" cy="716935"/>
      </dsp:txXfrm>
    </dsp:sp>
    <dsp:sp modelId="{F3387986-E42A-4AEA-80DE-5F48F7919F5D}">
      <dsp:nvSpPr>
        <dsp:cNvPr id="0" name=""/>
        <dsp:cNvSpPr/>
      </dsp:nvSpPr>
      <dsp:spPr>
        <a:xfrm>
          <a:off x="0" y="4361906"/>
          <a:ext cx="6492240" cy="7945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Identification of 1-2 change levers (areas for system change)</a:t>
          </a:r>
        </a:p>
      </dsp:txBody>
      <dsp:txXfrm>
        <a:off x="38784" y="4400690"/>
        <a:ext cx="6414672" cy="71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A2832-7107-4F05-A310-67ECB3EB8D91}">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35BC7-D4E8-4C4A-88E9-7B20D7964155}">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Contacts:</a:t>
          </a:r>
        </a:p>
      </dsp:txBody>
      <dsp:txXfrm>
        <a:off x="0" y="0"/>
        <a:ext cx="6797675" cy="1412477"/>
      </dsp:txXfrm>
    </dsp:sp>
    <dsp:sp modelId="{EF295323-188A-439F-BC94-9809C998F65B}">
      <dsp:nvSpPr>
        <dsp:cNvPr id="0" name=""/>
        <dsp:cNvSpPr/>
      </dsp:nvSpPr>
      <dsp:spPr>
        <a:xfrm>
          <a:off x="0" y="1412478"/>
          <a:ext cx="6797675"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B2290-9813-46C4-B121-CD9594A4AE75}">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Josh Harsin, MA				 </a:t>
          </a:r>
          <a:r>
            <a:rPr lang="en-US" sz="3600" u="sng" kern="1200">
              <a:hlinkClick xmlns:r="http://schemas.openxmlformats.org/officeDocument/2006/relationships" r:id="rId1"/>
            </a:rPr>
            <a:t>jharsin@ku.edu</a:t>
          </a:r>
          <a:endParaRPr lang="en-US" sz="3600" kern="1200"/>
        </a:p>
      </dsp:txBody>
      <dsp:txXfrm>
        <a:off x="0" y="1412477"/>
        <a:ext cx="6797675" cy="1412477"/>
      </dsp:txXfrm>
    </dsp:sp>
    <dsp:sp modelId="{A251C903-37E1-4D02-B106-342F5028E32B}">
      <dsp:nvSpPr>
        <dsp:cNvPr id="0" name=""/>
        <dsp:cNvSpPr/>
      </dsp:nvSpPr>
      <dsp:spPr>
        <a:xfrm>
          <a:off x="0" y="2824956"/>
          <a:ext cx="6797675"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94120F-1259-45DD-943C-5890F929B21D}">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Jerry Schultz, Ph.D.			</a:t>
          </a:r>
          <a:r>
            <a:rPr lang="en-US" sz="3600" kern="1200">
              <a:hlinkClick xmlns:r="http://schemas.openxmlformats.org/officeDocument/2006/relationships" r:id="rId2"/>
            </a:rPr>
            <a:t>jschultz@ku.edu</a:t>
          </a:r>
          <a:endParaRPr lang="en-US" sz="3600" kern="1200"/>
        </a:p>
      </dsp:txBody>
      <dsp:txXfrm>
        <a:off x="0" y="2824955"/>
        <a:ext cx="6797675" cy="1412477"/>
      </dsp:txXfrm>
    </dsp:sp>
    <dsp:sp modelId="{A7C8B6EE-C345-49A4-A255-C199D8D65851}">
      <dsp:nvSpPr>
        <dsp:cNvPr id="0" name=""/>
        <dsp:cNvSpPr/>
      </dsp:nvSpPr>
      <dsp:spPr>
        <a:xfrm>
          <a:off x="0" y="4237434"/>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510A1-DD81-4B86-9AB5-C2C82C53278C}">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Jomella Watson-Thompson, Ph.D.		</a:t>
          </a:r>
          <a:r>
            <a:rPr lang="en-US" sz="3600" kern="1200">
              <a:hlinkClick xmlns:r="http://schemas.openxmlformats.org/officeDocument/2006/relationships" r:id="rId3"/>
            </a:rPr>
            <a:t>jomellaw@ku.edu</a:t>
          </a:r>
          <a:endParaRPr lang="en-US" sz="3600" kern="1200"/>
        </a:p>
      </dsp:txBody>
      <dsp:txXfrm>
        <a:off x="0" y="4237433"/>
        <a:ext cx="6797675" cy="1412477"/>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D123C-C5DF-4667-A8F4-4B8311305634}" type="datetimeFigureOut">
              <a:rPr lang="en-US" smtClean="0"/>
              <a:t>8/5/2021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8A431-E247-4630-8AAB-6F7EDD3D9471}" type="slidenum">
              <a:rPr lang="en-US" smtClean="0"/>
              <a:t>‹#›</a:t>
            </a:fld>
            <a:endParaRPr lang="en-US"/>
          </a:p>
        </p:txBody>
      </p:sp>
    </p:spTree>
    <p:extLst>
      <p:ext uri="{BB962C8B-B14F-4D97-AF65-F5344CB8AC3E}">
        <p14:creationId xmlns:p14="http://schemas.microsoft.com/office/powerpoint/2010/main" val="256401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1. Population at risk (age </a:t>
            </a:r>
            <a:r>
              <a:rPr lang="en-US" sz="1800" b="1" i="0" u="none" strike="noStrike" dirty="0">
                <a:solidFill>
                  <a:srgbClr val="000000"/>
                </a:solidFill>
                <a:effectLst/>
                <a:latin typeface="Times New Roman" panose="02020603050405020304" pitchFamily="18" charset="0"/>
              </a:rPr>
              <a:t>10</a:t>
            </a:r>
            <a:r>
              <a:rPr lang="en-US" sz="1800" b="0" i="0" u="none" strike="noStrike" dirty="0">
                <a:solidFill>
                  <a:srgbClr val="000000"/>
                </a:solidFill>
                <a:effectLst/>
                <a:latin typeface="Times New Roman" panose="02020603050405020304" pitchFamily="18" charset="0"/>
              </a:rPr>
              <a:t>  through </a:t>
            </a:r>
            <a:r>
              <a:rPr lang="en-US" sz="1800" b="1" i="0" u="none" strike="noStrike" dirty="0">
                <a:solidFill>
                  <a:srgbClr val="000000"/>
                </a:solidFill>
                <a:effectLst/>
                <a:latin typeface="Times New Roman" panose="02020603050405020304" pitchFamily="18" charset="0"/>
              </a:rPr>
              <a:t>17</a:t>
            </a:r>
            <a:r>
              <a:rPr lang="en-US" sz="1800" b="0" i="0" u="none" strike="noStrike" dirty="0">
                <a:solidFill>
                  <a:srgbClr val="000000"/>
                </a:solidFill>
                <a:effectLst/>
                <a:latin typeface="Times New Roman" panose="02020603050405020304" pitchFamily="18" charset="0"/>
              </a:rPr>
              <a:t> ) </a:t>
            </a:r>
            <a:r>
              <a:rPr lang="en-US" dirty="0"/>
              <a:t> </a:t>
            </a:r>
            <a:r>
              <a:rPr lang="en-US" sz="1800" b="0" i="0" u="none" strike="noStrike" dirty="0">
                <a:solidFill>
                  <a:srgbClr val="000000"/>
                </a:solidFill>
                <a:effectLst/>
                <a:latin typeface="Times New Roman" panose="02020603050405020304" pitchFamily="18" charset="0"/>
              </a:rPr>
              <a:t>2. Juvenile Arrests </a:t>
            </a:r>
            <a:r>
              <a:rPr lang="en-US" dirty="0"/>
              <a:t> </a:t>
            </a:r>
            <a:r>
              <a:rPr lang="en-US" sz="1800" b="0" i="0" u="none" strike="noStrike" dirty="0">
                <a:solidFill>
                  <a:srgbClr val="000000"/>
                </a:solidFill>
                <a:effectLst/>
                <a:latin typeface="Times New Roman" panose="02020603050405020304" pitchFamily="18" charset="0"/>
              </a:rPr>
              <a:t>3. Refer to Juvenile Court</a:t>
            </a:r>
            <a:r>
              <a:rPr lang="en-US" dirty="0"/>
              <a:t> </a:t>
            </a:r>
            <a:r>
              <a:rPr lang="en-US" sz="1800" b="0" i="0" u="none" strike="noStrike" dirty="0">
                <a:solidFill>
                  <a:srgbClr val="000000"/>
                </a:solidFill>
                <a:effectLst/>
                <a:latin typeface="Times New Roman" panose="02020603050405020304" pitchFamily="18" charset="0"/>
              </a:rPr>
              <a:t>4. Cases Diverted </a:t>
            </a:r>
            <a:r>
              <a:rPr lang="en-US" dirty="0"/>
              <a:t> </a:t>
            </a:r>
            <a:r>
              <a:rPr lang="en-US" sz="1800" b="0" i="0" u="none" strike="noStrike" dirty="0">
                <a:solidFill>
                  <a:srgbClr val="000000"/>
                </a:solidFill>
                <a:effectLst/>
                <a:latin typeface="Times New Roman" panose="02020603050405020304" pitchFamily="18" charset="0"/>
              </a:rPr>
              <a:t>5. Cases Involving Secure Detention</a:t>
            </a:r>
            <a:r>
              <a:rPr lang="en-US" dirty="0"/>
              <a:t> </a:t>
            </a:r>
            <a:r>
              <a:rPr lang="en-US" sz="1800" b="0" i="0" u="none" strike="noStrike" dirty="0">
                <a:solidFill>
                  <a:srgbClr val="000000"/>
                </a:solidFill>
                <a:effectLst/>
                <a:latin typeface="Times New Roman" panose="02020603050405020304" pitchFamily="18" charset="0"/>
              </a:rPr>
              <a:t>6. Cases Petitioned (Charge Filed)</a:t>
            </a:r>
            <a:r>
              <a:rPr lang="en-US" dirty="0"/>
              <a:t> </a:t>
            </a:r>
            <a:r>
              <a:rPr lang="en-US" sz="1800" b="0" i="0" u="none" strike="noStrike" dirty="0">
                <a:solidFill>
                  <a:srgbClr val="000000"/>
                </a:solidFill>
                <a:effectLst/>
                <a:latin typeface="Times New Roman" panose="02020603050405020304" pitchFamily="18" charset="0"/>
              </a:rPr>
              <a:t>7. Cases Resulting in Delinquent Findings</a:t>
            </a:r>
            <a:r>
              <a:rPr lang="en-US" dirty="0"/>
              <a:t> </a:t>
            </a:r>
            <a:r>
              <a:rPr lang="en-US" sz="1800" b="0" i="0" u="none" strike="noStrike" dirty="0">
                <a:solidFill>
                  <a:srgbClr val="000000"/>
                </a:solidFill>
                <a:effectLst/>
                <a:latin typeface="Times New Roman" panose="02020603050405020304" pitchFamily="18" charset="0"/>
              </a:rPr>
              <a:t>8. Cases resulting in Probation Placement</a:t>
            </a:r>
            <a:r>
              <a:rPr lang="en-US" dirty="0"/>
              <a:t> </a:t>
            </a:r>
            <a:r>
              <a:rPr lang="en-US" sz="1800" b="0" i="0" u="none" strike="noStrike" dirty="0">
                <a:solidFill>
                  <a:srgbClr val="000000"/>
                </a:solidFill>
                <a:effectLst/>
                <a:latin typeface="Times New Roman" panose="02020603050405020304" pitchFamily="18" charset="0"/>
              </a:rPr>
              <a:t>9. Cases Resulting in Confinement in Secure    Juvenile Correctional Facilities </a:t>
            </a:r>
            <a:r>
              <a:rPr lang="en-US" dirty="0"/>
              <a:t> </a:t>
            </a:r>
            <a:r>
              <a:rPr lang="en-US" sz="1800" b="0" i="0" u="none" strike="noStrike" dirty="0">
                <a:solidFill>
                  <a:srgbClr val="000000"/>
                </a:solidFill>
                <a:effectLst/>
                <a:latin typeface="Times New Roman" panose="02020603050405020304" pitchFamily="18" charset="0"/>
              </a:rPr>
              <a:t>10. Cases Transferred to Adult Court </a:t>
            </a:r>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2</a:t>
            </a:fld>
            <a:endParaRPr lang="en-US"/>
          </a:p>
        </p:txBody>
      </p:sp>
    </p:spTree>
    <p:extLst>
      <p:ext uri="{BB962C8B-B14F-4D97-AF65-F5344CB8AC3E}">
        <p14:creationId xmlns:p14="http://schemas.microsoft.com/office/powerpoint/2010/main" val="271442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describing RRI, summarize following point to direct room to why examining data in this way: </a:t>
            </a:r>
            <a:r>
              <a:rPr lang="en-US" sz="1800" dirty="0">
                <a:effectLst/>
                <a:latin typeface="TimesNewRoman"/>
                <a:ea typeface="Calibri" panose="020F0502020204030204" pitchFamily="34" charset="0"/>
                <a:cs typeface="TimesNewRoman"/>
              </a:rPr>
              <a:t>The result of that comparison is a calculation termed the Relative Risk Index (RRI). It must be emphasized that the RRI is designed as a first step in examining Disproportionate Minority Contact. The RRI is used to point to areas for more intensive examination, and to serve as an ongoing set of ‘vital signs’ or ‘early warning system’ for the management of the juvenile justice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29</a:t>
            </a:fld>
            <a:endParaRPr lang="en-US"/>
          </a:p>
        </p:txBody>
      </p:sp>
    </p:spTree>
    <p:extLst>
      <p:ext uri="{BB962C8B-B14F-4D97-AF65-F5344CB8AC3E}">
        <p14:creationId xmlns:p14="http://schemas.microsoft.com/office/powerpoint/2010/main" val="193580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describing RRI, summarize following point to direct room to why examining data in this way: </a:t>
            </a:r>
            <a:r>
              <a:rPr lang="en-US" sz="1800" dirty="0">
                <a:effectLst/>
                <a:latin typeface="TimesNewRoman"/>
                <a:ea typeface="Calibri" panose="020F0502020204030204" pitchFamily="34" charset="0"/>
                <a:cs typeface="TimesNewRoman"/>
              </a:rPr>
              <a:t>The result of that comparison is a calculation termed the Relative Risk Index (RRI). It must be emphasized that the RRI is designed as a first step in examining Disproportionate Minority Contact. The RRI is used to point to areas for more intensive examination, and to serve as an ongoing set of ‘vital signs’ or ‘early warning system’ for the management of the juvenile justice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31</a:t>
            </a:fld>
            <a:endParaRPr lang="en-US"/>
          </a:p>
        </p:txBody>
      </p:sp>
    </p:spTree>
    <p:extLst>
      <p:ext uri="{BB962C8B-B14F-4D97-AF65-F5344CB8AC3E}">
        <p14:creationId xmlns:p14="http://schemas.microsoft.com/office/powerpoint/2010/main" val="396162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34</a:t>
            </a:fld>
            <a:endParaRPr lang="en-US"/>
          </a:p>
        </p:txBody>
      </p:sp>
    </p:spTree>
    <p:extLst>
      <p:ext uri="{BB962C8B-B14F-4D97-AF65-F5344CB8AC3E}">
        <p14:creationId xmlns:p14="http://schemas.microsoft.com/office/powerpoint/2010/main" val="368582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2374900" y="534988"/>
            <a:ext cx="4752975" cy="26733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950299" y="3385440"/>
            <a:ext cx="7602389" cy="3207258"/>
          </a:xfrm>
          <a:prstGeom prst="rect">
            <a:avLst/>
          </a:prstGeom>
        </p:spPr>
        <p:txBody>
          <a:bodyPr lIns="94915" tIns="94915" rIns="94915" bIns="94915" anchor="t" anchorCtr="0">
            <a:noAutofit/>
          </a:bodyPr>
          <a:lstStyle/>
          <a:p>
            <a:pPr marL="0" indent="0">
              <a:buFont typeface="Arial" panose="020B0604020202020204" pitchFamily="34" charset="0"/>
              <a:buNone/>
            </a:pPr>
            <a:r>
              <a:rPr lang="en-US" dirty="0"/>
              <a:t>1. Opportunity for year-round community program, including resource for summer program that we hope in partnership with schools</a:t>
            </a:r>
          </a:p>
          <a:p>
            <a:pPr marL="171450" indent="-171450">
              <a:buFont typeface="Arial" panose="020B0604020202020204" pitchFamily="34" charset="0"/>
              <a:buChar char="•"/>
            </a:pPr>
            <a:endParaRPr lang="en-US" dirty="0"/>
          </a:p>
          <a:p>
            <a:pPr marL="0" indent="0" defTabSz="923052">
              <a:buFont typeface="Arial" panose="020B0604020202020204" pitchFamily="34" charset="0"/>
              <a:buNone/>
              <a:defRPr/>
            </a:pPr>
            <a:r>
              <a:rPr lang="en-US" b="1" baseline="0" dirty="0">
                <a:solidFill>
                  <a:srgbClr val="262626"/>
                </a:solidFill>
                <a:effectLst>
                  <a:outerShdw blurRad="38100" dist="38100" dir="2700000" algn="tl">
                    <a:srgbClr val="000000">
                      <a:alpha val="43137"/>
                    </a:srgbClr>
                  </a:outerShdw>
                </a:effectLst>
              </a:rPr>
              <a:t>2. Awarded by HHS, OMH MYVPP2 Grant Program; </a:t>
            </a:r>
            <a:r>
              <a:rPr lang="en-US" b="1" dirty="0">
                <a:effectLst>
                  <a:outerShdw blurRad="38100" dist="38100" dir="2700000" algn="tl">
                    <a:srgbClr val="000000">
                      <a:alpha val="43137"/>
                    </a:srgbClr>
                  </a:outerShdw>
                </a:effectLst>
              </a:rPr>
              <a:t>FY17 Minority Youth Violence Prevention II (MYVP II): Integrating Social Determinants of Health and Community Policing Approaches</a:t>
            </a:r>
          </a:p>
          <a:p>
            <a:pPr marL="630272" lvl="1" indent="-173072" defTabSz="923052">
              <a:buFont typeface="Arial" panose="020B0604020202020204" pitchFamily="34" charset="0"/>
              <a:buChar char="•"/>
              <a:defRPr/>
            </a:pPr>
            <a:r>
              <a:rPr lang="en-US" b="1" dirty="0">
                <a:effectLst>
                  <a:outerShdw blurRad="38100" dist="38100" dir="2700000" algn="tl">
                    <a:srgbClr val="000000">
                      <a:alpha val="43137"/>
                    </a:srgbClr>
                  </a:outerShdw>
                </a:effectLst>
              </a:rPr>
              <a:t>1 of</a:t>
            </a:r>
            <a:r>
              <a:rPr lang="en-US" b="1" baseline="0" dirty="0">
                <a:effectLst>
                  <a:outerShdw blurRad="38100" dist="38100" dir="2700000" algn="tl">
                    <a:srgbClr val="000000">
                      <a:alpha val="43137"/>
                    </a:srgbClr>
                  </a:outerShdw>
                </a:effectLst>
              </a:rPr>
              <a:t> 10 grantees (Loyola </a:t>
            </a:r>
            <a:r>
              <a:rPr lang="en-US" b="1" baseline="0" dirty="0" err="1">
                <a:effectLst>
                  <a:outerShdw blurRad="38100" dist="38100" dir="2700000" algn="tl">
                    <a:srgbClr val="000000">
                      <a:alpha val="43137"/>
                    </a:srgbClr>
                  </a:outerShdw>
                </a:effectLst>
              </a:rPr>
              <a:t>Univ</a:t>
            </a:r>
            <a:r>
              <a:rPr lang="en-US" b="1" baseline="0" dirty="0">
                <a:effectLst>
                  <a:outerShdw blurRad="38100" dist="38100" dir="2700000" algn="tl">
                    <a:srgbClr val="000000">
                      <a:alpha val="43137"/>
                    </a:srgbClr>
                  </a:outerShdw>
                </a:effectLst>
              </a:rPr>
              <a:t>-Chicago, Rutgers- NJ, Kentucky State </a:t>
            </a:r>
            <a:r>
              <a:rPr lang="en-US" b="1" baseline="0" dirty="0" err="1">
                <a:effectLst>
                  <a:outerShdw blurRad="38100" dist="38100" dir="2700000" algn="tl">
                    <a:srgbClr val="000000">
                      <a:alpha val="43137"/>
                    </a:srgbClr>
                  </a:outerShdw>
                </a:effectLst>
              </a:rPr>
              <a:t>Univ</a:t>
            </a:r>
            <a:r>
              <a:rPr lang="en-US" b="1" baseline="0" dirty="0">
                <a:effectLst>
                  <a:outerShdw blurRad="38100" dist="38100" dir="2700000" algn="tl">
                    <a:srgbClr val="000000">
                      <a:alpha val="43137"/>
                    </a:srgbClr>
                  </a:outerShdw>
                </a:effectLst>
              </a:rPr>
              <a:t>, ST Louis County </a:t>
            </a:r>
            <a:r>
              <a:rPr lang="en-US" b="1" baseline="0" dirty="0" err="1">
                <a:effectLst>
                  <a:outerShdw blurRad="38100" dist="38100" dir="2700000" algn="tl">
                    <a:srgbClr val="000000">
                      <a:alpha val="43137"/>
                    </a:srgbClr>
                  </a:outerShdw>
                </a:effectLst>
              </a:rPr>
              <a:t>Dept</a:t>
            </a:r>
            <a:r>
              <a:rPr lang="en-US" b="1" baseline="0" dirty="0">
                <a:effectLst>
                  <a:outerShdw blurRad="38100" dist="38100" dir="2700000" algn="tl">
                    <a:srgbClr val="000000">
                      <a:alpha val="43137"/>
                    </a:srgbClr>
                  </a:outerShdw>
                </a:effectLst>
              </a:rPr>
              <a:t> of PH, </a:t>
            </a:r>
            <a:endParaRPr lang="en-US" b="1" dirty="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solidFill>
                  <a:srgbClr val="262626"/>
                </a:solidFill>
              </a:rPr>
              <a:t>3. 1 yea</a:t>
            </a:r>
            <a:r>
              <a:rPr lang="en-US" baseline="0" dirty="0">
                <a:solidFill>
                  <a:srgbClr val="262626"/>
                </a:solidFill>
              </a:rPr>
              <a:t>r grant of 4 year grant award-- </a:t>
            </a:r>
            <a:r>
              <a:rPr lang="en-US" b="1" baseline="0" dirty="0">
                <a:solidFill>
                  <a:srgbClr val="262626"/>
                </a:solidFill>
                <a:effectLst>
                  <a:outerShdw blurRad="38100" dist="38100" dir="2700000" algn="tl">
                    <a:srgbClr val="000000">
                      <a:alpha val="43137"/>
                    </a:srgbClr>
                  </a:outerShdw>
                </a:effectLst>
              </a:rPr>
              <a:t>Award amount is $425,000 (approximately $300,000 for Direct Costs for Project)</a:t>
            </a:r>
          </a:p>
          <a:p>
            <a:pPr marL="0" indent="0">
              <a:buFont typeface="Arial" panose="020B0604020202020204" pitchFamily="34" charset="0"/>
              <a:buNone/>
            </a:pPr>
            <a:endParaRPr lang="en-US" b="1" baseline="0" dirty="0">
              <a:solidFill>
                <a:srgbClr val="262626"/>
              </a:solidFill>
              <a:effectLst>
                <a:outerShdw blurRad="38100" dist="38100" dir="2700000" algn="tl">
                  <a:srgbClr val="000000">
                    <a:alpha val="43137"/>
                  </a:srgbClr>
                </a:outerShdw>
              </a:effectLst>
            </a:endParaRPr>
          </a:p>
          <a:p>
            <a:pPr marL="0" indent="0">
              <a:buFont typeface="Arial" panose="020B0604020202020204" pitchFamily="34" charset="0"/>
              <a:buNone/>
            </a:pPr>
            <a:r>
              <a:rPr lang="en-US" b="1" baseline="0" dirty="0">
                <a:solidFill>
                  <a:srgbClr val="262626"/>
                </a:solidFill>
                <a:effectLst>
                  <a:outerShdw blurRad="38100" dist="38100" dir="2700000" algn="tl">
                    <a:srgbClr val="000000">
                      <a:alpha val="43137"/>
                    </a:srgbClr>
                  </a:outerShdw>
                </a:effectLst>
              </a:rPr>
              <a:t>4. </a:t>
            </a:r>
            <a:r>
              <a:rPr lang="en-US" b="0" baseline="0" dirty="0">
                <a:solidFill>
                  <a:srgbClr val="262626"/>
                </a:solidFill>
                <a:effectLst>
                  <a:outerShdw blurRad="38100" dist="38100" dir="2700000" algn="tl">
                    <a:srgbClr val="000000">
                      <a:alpha val="43137"/>
                    </a:srgbClr>
                  </a:outerShdw>
                </a:effectLst>
              </a:rPr>
              <a:t>3 Aims</a:t>
            </a:r>
            <a:endParaRPr lang="en-US" b="1" baseline="0" dirty="0">
              <a:solidFill>
                <a:srgbClr val="262626"/>
              </a:solidFill>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dirty="0"/>
          </a:p>
          <a:p>
            <a:endParaRPr dirty="0"/>
          </a:p>
        </p:txBody>
      </p:sp>
    </p:spTree>
    <p:extLst>
      <p:ext uri="{BB962C8B-B14F-4D97-AF65-F5344CB8AC3E}">
        <p14:creationId xmlns:p14="http://schemas.microsoft.com/office/powerpoint/2010/main" val="119051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33388" y="709613"/>
            <a:ext cx="6299200" cy="35448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16619" y="4489388"/>
            <a:ext cx="5732949" cy="4253103"/>
          </a:xfrm>
          <a:prstGeom prst="rect">
            <a:avLst/>
          </a:prstGeom>
        </p:spPr>
        <p:txBody>
          <a:bodyPr lIns="94915" tIns="94915" rIns="94915" bIns="94915" anchor="t" anchorCtr="0">
            <a:noAutofit/>
          </a:bodyPr>
          <a:lstStyle/>
          <a:p>
            <a:pPr marL="171450" indent="-171450">
              <a:buFont typeface="Arial" panose="020B0604020202020204" pitchFamily="34" charset="0"/>
              <a:buChar char="•"/>
            </a:pPr>
            <a:endParaRPr lang="en-US" dirty="0"/>
          </a:p>
          <a:p>
            <a:endParaRPr dirty="0"/>
          </a:p>
        </p:txBody>
      </p:sp>
    </p:spTree>
    <p:extLst>
      <p:ext uri="{BB962C8B-B14F-4D97-AF65-F5344CB8AC3E}">
        <p14:creationId xmlns:p14="http://schemas.microsoft.com/office/powerpoint/2010/main" val="59289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Lever- strong bar that is used to lift and move something heavy. </a:t>
            </a:r>
            <a:endParaRPr lang="en-US" altLang="en-US" dirty="0">
              <a:latin typeface="Arial" panose="020B0604020202020204" pitchFamily="34" charset="0"/>
            </a:endParaRPr>
          </a:p>
          <a:p>
            <a:pPr marL="232916" indent="-232916">
              <a:buFontTx/>
              <a:buAutoNum type="arabicPeriod"/>
            </a:pPr>
            <a:r>
              <a:rPr lang="en-US" altLang="en-US" dirty="0">
                <a:latin typeface="Arial" panose="020B0604020202020204" pitchFamily="34" charset="0"/>
              </a:rPr>
              <a:t>Based on principles of behavioral science</a:t>
            </a:r>
          </a:p>
          <a:p>
            <a:pPr marL="232916" indent="-232916">
              <a:buFontTx/>
              <a:buAutoNum type="arabicPeriod"/>
            </a:pPr>
            <a:r>
              <a:rPr lang="en-US" altLang="en-US" dirty="0">
                <a:latin typeface="Arial" panose="020B0604020202020204" pitchFamily="34" charset="0"/>
              </a:rPr>
              <a:t>Focuses on antecedents (before behavior occurs; enables behavior) to support desired response</a:t>
            </a:r>
          </a:p>
          <a:p>
            <a:pPr marL="698749" lvl="1" indent="-232916">
              <a:buFontTx/>
              <a:buAutoNum type="arabicPeriod"/>
            </a:pPr>
            <a:r>
              <a:rPr lang="en-US" altLang="en-US" dirty="0">
                <a:latin typeface="Arial" panose="020B0604020202020204" pitchFamily="34" charset="0"/>
              </a:rPr>
              <a:t>Providing information and enhancing skills</a:t>
            </a:r>
          </a:p>
          <a:p>
            <a:pPr marL="698749" lvl="1" indent="-232916">
              <a:buFontTx/>
              <a:buAutoNum type="arabicPeriod"/>
            </a:pPr>
            <a:r>
              <a:rPr lang="en-US" altLang="en-US" dirty="0">
                <a:latin typeface="Arial" panose="020B0604020202020204" pitchFamily="34" charset="0"/>
              </a:rPr>
              <a:t>Providing</a:t>
            </a:r>
            <a:r>
              <a:rPr lang="en-US" altLang="en-US" baseline="0" dirty="0">
                <a:latin typeface="Arial" panose="020B0604020202020204" pitchFamily="34" charset="0"/>
              </a:rPr>
              <a:t> Services and Supports</a:t>
            </a:r>
          </a:p>
          <a:p>
            <a:pPr marL="698749" lvl="1" indent="-232916">
              <a:buFontTx/>
              <a:buAutoNum type="arabicPeriod"/>
            </a:pPr>
            <a:r>
              <a:rPr lang="en-US" altLang="en-US" baseline="0" dirty="0">
                <a:latin typeface="Arial" panose="020B0604020202020204" pitchFamily="34" charset="0"/>
              </a:rPr>
              <a:t>Modifying Access Barriers and Opportunities</a:t>
            </a:r>
            <a:endParaRPr lang="en-US" altLang="en-US" dirty="0">
              <a:latin typeface="Arial" panose="020B0604020202020204" pitchFamily="34" charset="0"/>
            </a:endParaRPr>
          </a:p>
          <a:p>
            <a:pPr marL="232916" indent="-232916">
              <a:buFontTx/>
              <a:buAutoNum type="arabicPeriod"/>
            </a:pPr>
            <a:r>
              <a:rPr lang="en-US" altLang="en-US" dirty="0">
                <a:latin typeface="Arial" panose="020B0604020202020204" pitchFamily="34" charset="0"/>
              </a:rPr>
              <a:t>Focuses on consequent conditions (after behavior/response occurs)</a:t>
            </a:r>
          </a:p>
          <a:p>
            <a:pPr marL="698749" lvl="1" indent="-232916">
              <a:buFontTx/>
              <a:buAutoNum type="arabicPeriod"/>
            </a:pPr>
            <a:r>
              <a:rPr lang="en-US" altLang="en-US" dirty="0">
                <a:latin typeface="Arial" panose="020B0604020202020204" pitchFamily="34" charset="0"/>
              </a:rPr>
              <a:t>Change</a:t>
            </a:r>
            <a:r>
              <a:rPr lang="en-US" altLang="en-US" baseline="0" dirty="0">
                <a:latin typeface="Arial" panose="020B0604020202020204" pitchFamily="34" charset="0"/>
              </a:rPr>
              <a:t> consequences (e.g., Cease Fire)</a:t>
            </a:r>
          </a:p>
          <a:p>
            <a:pPr marL="698749" lvl="1" indent="-232916">
              <a:buFontTx/>
              <a:buAutoNum type="arabicPeriod"/>
            </a:pPr>
            <a:r>
              <a:rPr lang="en-US" altLang="en-US" baseline="0" dirty="0">
                <a:latin typeface="Arial" panose="020B0604020202020204" pitchFamily="34" charset="0"/>
              </a:rPr>
              <a:t>Change policies &amp; broader systems (e.g., </a:t>
            </a:r>
            <a:endParaRPr lang="en-US" altLang="en-US" dirty="0">
              <a:latin typeface="Arial" panose="020B0604020202020204" pitchFamily="34" charset="0"/>
            </a:endParaRPr>
          </a:p>
          <a:p>
            <a:endParaRPr lang="en-US" dirty="0"/>
          </a:p>
        </p:txBody>
      </p:sp>
    </p:spTree>
    <p:extLst>
      <p:ext uri="{BB962C8B-B14F-4D97-AF65-F5344CB8AC3E}">
        <p14:creationId xmlns:p14="http://schemas.microsoft.com/office/powerpoint/2010/main" val="295376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63883-39CF-8348-873F-EEA814919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59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2014-22FE-4FE9-B523-8FF4813353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92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Red circles denote where we’ve received data from the state, blue circles denote where we’ve received data from the county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8A431-E247-4630-8AAB-6F7EDD3D94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12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Red circles denote where we’ve received data from the state, blue circles denote where we’ve received data from the county</a:t>
            </a:r>
          </a:p>
        </p:txBody>
      </p:sp>
      <p:sp>
        <p:nvSpPr>
          <p:cNvPr id="4" name="Slide Number Placeholder 3"/>
          <p:cNvSpPr>
            <a:spLocks noGrp="1"/>
          </p:cNvSpPr>
          <p:nvPr>
            <p:ph type="sldNum" sz="quarter" idx="5"/>
          </p:nvPr>
        </p:nvSpPr>
        <p:spPr/>
        <p:txBody>
          <a:bodyPr/>
          <a:lstStyle/>
          <a:p>
            <a:fld id="{6A78A431-E247-4630-8AAB-6F7EDD3D9471}" type="slidenum">
              <a:rPr lang="en-US" smtClean="0"/>
              <a:t>27</a:t>
            </a:fld>
            <a:endParaRPr lang="en-US"/>
          </a:p>
        </p:txBody>
      </p:sp>
    </p:spTree>
    <p:extLst>
      <p:ext uri="{BB962C8B-B14F-4D97-AF65-F5344CB8AC3E}">
        <p14:creationId xmlns:p14="http://schemas.microsoft.com/office/powerpoint/2010/main" val="244977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Red circles denote where we’ve received data from the state, blue circles denote where we’ve received data from the county</a:t>
            </a:r>
          </a:p>
        </p:txBody>
      </p:sp>
      <p:sp>
        <p:nvSpPr>
          <p:cNvPr id="4" name="Slide Number Placeholder 3"/>
          <p:cNvSpPr>
            <a:spLocks noGrp="1"/>
          </p:cNvSpPr>
          <p:nvPr>
            <p:ph type="sldNum" sz="quarter" idx="5"/>
          </p:nvPr>
        </p:nvSpPr>
        <p:spPr/>
        <p:txBody>
          <a:bodyPr/>
          <a:lstStyle/>
          <a:p>
            <a:fld id="{6A78A431-E247-4630-8AAB-6F7EDD3D9471}" type="slidenum">
              <a:rPr lang="en-US" smtClean="0"/>
              <a:t>28</a:t>
            </a:fld>
            <a:endParaRPr lang="en-US"/>
          </a:p>
        </p:txBody>
      </p:sp>
    </p:spTree>
    <p:extLst>
      <p:ext uri="{BB962C8B-B14F-4D97-AF65-F5344CB8AC3E}">
        <p14:creationId xmlns:p14="http://schemas.microsoft.com/office/powerpoint/2010/main" val="63501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C0630-C503-45B8-8396-FB89E52CFB6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D1F34-6477-4AF5-AE72-DEDCD418B2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9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C0630-C503-45B8-8396-FB89E52CFB6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113507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C0630-C503-45B8-8396-FB89E52CFB6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354908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Genera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496" y="1465119"/>
            <a:ext cx="11183008" cy="4707082"/>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287676" y="79041"/>
            <a:ext cx="11616648" cy="1115914"/>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66479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3930056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F8B4-887B-B447-BB43-2A4BE0F633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24D39-E4AC-FA4E-B065-0ACB8D486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9B9B33-74A3-F14A-847F-0310D4A3DFD0}"/>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5" name="Footer Placeholder 4">
            <a:extLst>
              <a:ext uri="{FF2B5EF4-FFF2-40B4-BE49-F238E27FC236}">
                <a16:creationId xmlns:a16="http://schemas.microsoft.com/office/drawing/2014/main" id="{9052462D-B35C-E047-9E0F-50545F8CB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384FF-01F4-A843-9074-D3D22D060F0C}"/>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150849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B2CB-CBA9-1343-BE01-C74730324F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12FF6-04AF-A043-A7C9-300F8EBCB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F76EC-EF0F-8C48-8065-4D5DD7CDDA03}"/>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5" name="Footer Placeholder 4">
            <a:extLst>
              <a:ext uri="{FF2B5EF4-FFF2-40B4-BE49-F238E27FC236}">
                <a16:creationId xmlns:a16="http://schemas.microsoft.com/office/drawing/2014/main" id="{E743E5C4-6DA1-F849-8142-C5C2C456B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AAB66-B2C7-874A-8A8B-AA915F7EEB5B}"/>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2675466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6223-C062-CE40-AA9A-6EB3FF977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A6693D-B72E-B849-AD43-B09FE21351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C1312-2805-A647-92DF-03FB5569C141}"/>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5" name="Footer Placeholder 4">
            <a:extLst>
              <a:ext uri="{FF2B5EF4-FFF2-40B4-BE49-F238E27FC236}">
                <a16:creationId xmlns:a16="http://schemas.microsoft.com/office/drawing/2014/main" id="{30B56974-ACF0-E041-8F94-25A79311C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6B2B4-885D-4140-912E-01A810BFEEC9}"/>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575653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710F-55F5-8A49-99E5-C3C9C8F25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8F58A3-C9D1-0B4F-A62C-5177FFFB53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9401A-6237-3E40-94A4-DB8B148AF6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F5DAB1-BE33-C54F-AC48-9D63A02FB02C}"/>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6" name="Footer Placeholder 5">
            <a:extLst>
              <a:ext uri="{FF2B5EF4-FFF2-40B4-BE49-F238E27FC236}">
                <a16:creationId xmlns:a16="http://schemas.microsoft.com/office/drawing/2014/main" id="{BB6122C4-506F-4A4A-A83F-9D820514E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5233E-0335-DD4D-81C9-DE2E9C2A7541}"/>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115417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C376-04F0-8546-B301-E88A72E5FF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92D79-E91A-DD48-A40D-DA0D9C70E9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35735-DAFC-9743-84E7-C5304451DE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412B4A-B6FC-AF48-B376-8370B7E68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B694A-A018-164F-9F1B-904C8CCA3A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DE9EC8-A60C-4D4E-AE25-7B8D535F3569}"/>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8" name="Footer Placeholder 7">
            <a:extLst>
              <a:ext uri="{FF2B5EF4-FFF2-40B4-BE49-F238E27FC236}">
                <a16:creationId xmlns:a16="http://schemas.microsoft.com/office/drawing/2014/main" id="{BECC616E-6885-AE4E-B612-332692559A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FCA944-9323-0F4C-B62F-F59CDE2EEE29}"/>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2304856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DA74-8FA5-024F-B3CE-EC090A5071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BD643-0429-1F4C-B73F-71E3D03788FB}"/>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4" name="Footer Placeholder 3">
            <a:extLst>
              <a:ext uri="{FF2B5EF4-FFF2-40B4-BE49-F238E27FC236}">
                <a16:creationId xmlns:a16="http://schemas.microsoft.com/office/drawing/2014/main" id="{B1827E3E-8BC9-7A41-AB4B-B031F64791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11CE25-3EDD-2F42-90BA-B97074A149B8}"/>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277808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C0630-C503-45B8-8396-FB89E52CFB6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364949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1BDE2D-1D55-8941-99B0-EB0D8E1E24F7}"/>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3" name="Footer Placeholder 2">
            <a:extLst>
              <a:ext uri="{FF2B5EF4-FFF2-40B4-BE49-F238E27FC236}">
                <a16:creationId xmlns:a16="http://schemas.microsoft.com/office/drawing/2014/main" id="{AA587514-B224-044E-9851-DCD788AE4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E94D6-4389-8F4E-8304-6EB90B032687}"/>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3364790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3A67-0D60-A84E-AC96-30F2ACBE7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25D264-0C4B-914E-8E38-E1501B3F59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035F3-47B5-F247-8766-C30DE94D4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0686A0-6C73-3546-B9D5-1C0C7B697A86}"/>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6" name="Footer Placeholder 5">
            <a:extLst>
              <a:ext uri="{FF2B5EF4-FFF2-40B4-BE49-F238E27FC236}">
                <a16:creationId xmlns:a16="http://schemas.microsoft.com/office/drawing/2014/main" id="{C1EFB6C6-FA19-7346-88D2-189D27EB5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F2523-AD97-4141-98E0-54F59CFCADDE}"/>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3780455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9E66-CBFE-A741-885A-9105F01C7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3E4C7C-D97F-274E-9940-13336ED97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61473-DBBD-7B49-8976-471030997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D357C-B796-284C-8C82-49C4C14814DF}"/>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6" name="Footer Placeholder 5">
            <a:extLst>
              <a:ext uri="{FF2B5EF4-FFF2-40B4-BE49-F238E27FC236}">
                <a16:creationId xmlns:a16="http://schemas.microsoft.com/office/drawing/2014/main" id="{F0A6FD90-E3AE-1E42-A463-6B3B377F8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518FD-817A-9344-8E25-552B116DBA10}"/>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336799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5B1E-7991-824E-96FC-D481CCA674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BCB74F-12F5-B942-BA9D-3A502A1EA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BE94A-F369-6847-B794-D9FBD92FE75A}"/>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5" name="Footer Placeholder 4">
            <a:extLst>
              <a:ext uri="{FF2B5EF4-FFF2-40B4-BE49-F238E27FC236}">
                <a16:creationId xmlns:a16="http://schemas.microsoft.com/office/drawing/2014/main" id="{D8B84F69-B1FD-AF4C-93A3-4C85795BA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33BE7-64CE-8047-9C79-DAFD633AB505}"/>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290752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85B4C-BB46-3D4F-91D8-B61609FB54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3B0D54-2ACA-E941-BE32-D93F059A35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9B940-4975-0546-A49E-6341CA5E2C83}"/>
              </a:ext>
            </a:extLst>
          </p:cNvPr>
          <p:cNvSpPr>
            <a:spLocks noGrp="1"/>
          </p:cNvSpPr>
          <p:nvPr>
            <p:ph type="dt" sz="half" idx="10"/>
          </p:nvPr>
        </p:nvSpPr>
        <p:spPr/>
        <p:txBody>
          <a:bodyPr/>
          <a:lstStyle/>
          <a:p>
            <a:fld id="{60D03AC3-FCA1-8640-9E84-0236D56E0F85}" type="datetimeFigureOut">
              <a:rPr lang="en-US" smtClean="0"/>
              <a:t>8/5/2021</a:t>
            </a:fld>
            <a:endParaRPr lang="en-US"/>
          </a:p>
        </p:txBody>
      </p:sp>
      <p:sp>
        <p:nvSpPr>
          <p:cNvPr id="5" name="Footer Placeholder 4">
            <a:extLst>
              <a:ext uri="{FF2B5EF4-FFF2-40B4-BE49-F238E27FC236}">
                <a16:creationId xmlns:a16="http://schemas.microsoft.com/office/drawing/2014/main" id="{395C1CBC-08E3-564E-A15F-F9A272133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C0E26-4649-5C4C-BA1B-ECB418F8EE52}"/>
              </a:ext>
            </a:extLst>
          </p:cNvPr>
          <p:cNvSpPr>
            <a:spLocks noGrp="1"/>
          </p:cNvSpPr>
          <p:nvPr>
            <p:ph type="sldNum" sz="quarter" idx="12"/>
          </p:nvPr>
        </p:nvSpPr>
        <p:spPr/>
        <p:txBody>
          <a:bodyPr/>
          <a:lstStyle/>
          <a:p>
            <a:fld id="{892EF41C-0BBE-1A4A-A760-4D077D8DBEDE}" type="slidenum">
              <a:rPr lang="en-US" smtClean="0"/>
              <a:t>‹#›</a:t>
            </a:fld>
            <a:endParaRPr lang="en-US"/>
          </a:p>
        </p:txBody>
      </p:sp>
    </p:spTree>
    <p:extLst>
      <p:ext uri="{BB962C8B-B14F-4D97-AF65-F5344CB8AC3E}">
        <p14:creationId xmlns:p14="http://schemas.microsoft.com/office/powerpoint/2010/main" val="1185600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8763104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C0630-C503-45B8-8396-FB89E52CFB6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D1F34-6477-4AF5-AE72-DEDCD418B2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90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C0630-C503-45B8-8396-FB89E52CFB6D}"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415756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C0630-C503-45B8-8396-FB89E52CFB6D}" type="datetimeFigureOut">
              <a:rPr lang="en-US" smtClean="0"/>
              <a:t>8/5/2021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37116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C0630-C503-45B8-8396-FB89E52CFB6D}" type="datetimeFigureOut">
              <a:rPr lang="en-US" smtClean="0"/>
              <a:t>8/5/2021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112895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8C0630-C503-45B8-8396-FB89E52CFB6D}" type="datetimeFigureOut">
              <a:rPr lang="en-US" smtClean="0"/>
              <a:t>8/5/2021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126965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E8C0630-C503-45B8-8396-FB89E52CFB6D}" type="datetimeFigureOut">
              <a:rPr lang="en-US" smtClean="0"/>
              <a:t>8/5/2021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CD1F34-6477-4AF5-AE72-DEDCD418B221}" type="slidenum">
              <a:rPr lang="en-US" smtClean="0"/>
              <a:t>‹#›</a:t>
            </a:fld>
            <a:endParaRPr lang="en-US"/>
          </a:p>
        </p:txBody>
      </p:sp>
    </p:spTree>
    <p:extLst>
      <p:ext uri="{BB962C8B-B14F-4D97-AF65-F5344CB8AC3E}">
        <p14:creationId xmlns:p14="http://schemas.microsoft.com/office/powerpoint/2010/main" val="141310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C0630-C503-45B8-8396-FB89E52CFB6D}"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350689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6E9DEC-419B-4CC5-A080-3B06BD5A8291}" type="datetimeFigureOut">
              <a:rPr lang="en-US" smtClean="0"/>
              <a:t>8/5/2021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29507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89760-572C-0A4A-99AF-93A732B06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2BD012-24D5-4846-BED8-96FDB09C3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1E195-C134-D149-8537-EFEB03ED8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03AC3-FCA1-8640-9E84-0236D56E0F85}" type="datetimeFigureOut">
              <a:rPr lang="en-US" smtClean="0"/>
              <a:t>8/5/2021</a:t>
            </a:fld>
            <a:endParaRPr lang="en-US"/>
          </a:p>
        </p:txBody>
      </p:sp>
      <p:sp>
        <p:nvSpPr>
          <p:cNvPr id="5" name="Footer Placeholder 4">
            <a:extLst>
              <a:ext uri="{FF2B5EF4-FFF2-40B4-BE49-F238E27FC236}">
                <a16:creationId xmlns:a16="http://schemas.microsoft.com/office/drawing/2014/main" id="{48988D1F-31D4-EF4B-98F3-375E6FE94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9C12AB-965A-9441-951B-9A5B72AA7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EF41C-0BBE-1A4A-A760-4D077D8DBEDE}" type="slidenum">
              <a:rPr lang="en-US" smtClean="0"/>
              <a:t>‹#›</a:t>
            </a:fld>
            <a:endParaRPr lang="en-US"/>
          </a:p>
        </p:txBody>
      </p:sp>
    </p:spTree>
    <p:extLst>
      <p:ext uri="{BB962C8B-B14F-4D97-AF65-F5344CB8AC3E}">
        <p14:creationId xmlns:p14="http://schemas.microsoft.com/office/powerpoint/2010/main" val="3337199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www.ncjj.org/fmjj/" TargetMode="External"/><Relationship Id="rId4" Type="http://schemas.openxmlformats.org/officeDocument/2006/relationships/hyperlink" Target="http://www.ncjj.org/Projects/model_data_project.aspx"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hjustice.ctb.ku.edu/"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21" name="Picture 20" descr="Front steps and columns of a majestic city building">
            <a:extLst>
              <a:ext uri="{FF2B5EF4-FFF2-40B4-BE49-F238E27FC236}">
                <a16:creationId xmlns:a16="http://schemas.microsoft.com/office/drawing/2014/main" id="{6A8D812B-22B4-4AC9-8A56-3A984DD0CAA1}"/>
              </a:ext>
            </a:extLst>
          </p:cNvPr>
          <p:cNvPicPr>
            <a:picLocks noChangeAspect="1"/>
          </p:cNvPicPr>
          <p:nvPr/>
        </p:nvPicPr>
        <p:blipFill rotWithShape="1">
          <a:blip r:embed="rId2">
            <a:alphaModFix amt="35000"/>
          </a:blip>
          <a:srcRect t="3566" b="12164"/>
          <a:stretch/>
        </p:blipFill>
        <p:spPr>
          <a:xfrm>
            <a:off x="20" y="10"/>
            <a:ext cx="12191980" cy="6857990"/>
          </a:xfrm>
          <a:prstGeom prst="rect">
            <a:avLst/>
          </a:prstGeom>
        </p:spPr>
      </p:pic>
      <p:sp>
        <p:nvSpPr>
          <p:cNvPr id="2" name="Title 1">
            <a:extLst>
              <a:ext uri="{FF2B5EF4-FFF2-40B4-BE49-F238E27FC236}">
                <a16:creationId xmlns:a16="http://schemas.microsoft.com/office/drawing/2014/main" id="{ADD66321-5655-4990-8954-B0FC99E4A22D}"/>
              </a:ext>
            </a:extLst>
          </p:cNvPr>
          <p:cNvSpPr>
            <a:spLocks noGrp="1"/>
          </p:cNvSpPr>
          <p:nvPr>
            <p:ph type="ctrTitle"/>
          </p:nvPr>
        </p:nvSpPr>
        <p:spPr>
          <a:xfrm>
            <a:off x="1097280" y="758952"/>
            <a:ext cx="10058400" cy="3566160"/>
          </a:xfrm>
        </p:spPr>
        <p:txBody>
          <a:bodyPr>
            <a:normAutofit/>
          </a:bodyPr>
          <a:lstStyle/>
          <a:p>
            <a:r>
              <a:rPr lang="en-US" sz="5000" dirty="0">
                <a:solidFill>
                  <a:srgbClr val="FFFFFF"/>
                </a:solidFill>
              </a:rPr>
              <a:t>Youth Justice Community Engagement Study with the Crawford County Restorative Justice Authority (JD #11)</a:t>
            </a:r>
            <a:br>
              <a:rPr lang="en-US" sz="5000" dirty="0">
                <a:solidFill>
                  <a:srgbClr val="FFFFFF"/>
                </a:solidFill>
              </a:rPr>
            </a:br>
            <a:endParaRPr lang="en-US" sz="5000" dirty="0">
              <a:solidFill>
                <a:srgbClr val="FFFFFF"/>
              </a:solidFill>
            </a:endParaRPr>
          </a:p>
        </p:txBody>
      </p:sp>
      <p:sp>
        <p:nvSpPr>
          <p:cNvPr id="3" name="Subtitle 2">
            <a:extLst>
              <a:ext uri="{FF2B5EF4-FFF2-40B4-BE49-F238E27FC236}">
                <a16:creationId xmlns:a16="http://schemas.microsoft.com/office/drawing/2014/main" id="{1CCA9E9B-6E98-49CB-811C-B1D5B5C3D885}"/>
              </a:ext>
            </a:extLst>
          </p:cNvPr>
          <p:cNvSpPr>
            <a:spLocks noGrp="1"/>
          </p:cNvSpPr>
          <p:nvPr>
            <p:ph type="subTitle" idx="1"/>
          </p:nvPr>
        </p:nvSpPr>
        <p:spPr>
          <a:xfrm>
            <a:off x="1100051" y="4455620"/>
            <a:ext cx="10058400" cy="1143000"/>
          </a:xfrm>
        </p:spPr>
        <p:txBody>
          <a:bodyPr>
            <a:noAutofit/>
          </a:bodyPr>
          <a:lstStyle/>
          <a:p>
            <a:r>
              <a:rPr lang="en-US" dirty="0">
                <a:solidFill>
                  <a:srgbClr val="FFFFFF"/>
                </a:solidFill>
              </a:rPr>
              <a:t>Supported by the KS Department of Corrections and the Kansas advisory Group on juvenile justice and delinquency Prevention</a:t>
            </a:r>
          </a:p>
          <a:p>
            <a:r>
              <a:rPr lang="en-US" dirty="0">
                <a:solidFill>
                  <a:srgbClr val="FFFFFF"/>
                </a:solidFill>
              </a:rPr>
              <a:t>Facilitated by the KU Center for Community health and development</a:t>
            </a:r>
          </a:p>
        </p:txBody>
      </p:sp>
      <p:cxnSp>
        <p:nvCxnSpPr>
          <p:cNvPr id="65" name="Straight Connector 58">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6" name="Rectangle 60">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2">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Subtitle 2">
            <a:extLst>
              <a:ext uri="{FF2B5EF4-FFF2-40B4-BE49-F238E27FC236}">
                <a16:creationId xmlns:a16="http://schemas.microsoft.com/office/drawing/2014/main" id="{EB5D081A-D018-4960-8700-4FF53986904E}"/>
              </a:ext>
            </a:extLst>
          </p:cNvPr>
          <p:cNvSpPr txBox="1">
            <a:spLocks/>
          </p:cNvSpPr>
          <p:nvPr/>
        </p:nvSpPr>
        <p:spPr>
          <a:xfrm>
            <a:off x="6929783" y="3291411"/>
            <a:ext cx="3701883" cy="4880518"/>
          </a:xfrm>
          <a:prstGeom prst="rect">
            <a:avLst/>
          </a:prstGeom>
          <a:ln w="25400" cap="sq">
            <a:noFill/>
            <a:miter lim="800000"/>
          </a:ln>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US" dirty="0">
              <a:solidFill>
                <a:schemeClr val="tx1"/>
              </a:solidFill>
            </a:endParaRPr>
          </a:p>
        </p:txBody>
      </p:sp>
    </p:spTree>
    <p:extLst>
      <p:ext uri="{BB962C8B-B14F-4D97-AF65-F5344CB8AC3E}">
        <p14:creationId xmlns:p14="http://schemas.microsoft.com/office/powerpoint/2010/main" val="1565028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nodePh="1">
                                  <p:stCondLst>
                                    <p:cond delay="1000"/>
                                  </p:stCondLst>
                                  <p:endCondLst>
                                    <p:cond evt="begin" delay="0">
                                      <p:tn val="16"/>
                                    </p:cond>
                                  </p:endCondLst>
                                  <p:iterate type="wd">
                                    <p:tmPct val="15000"/>
                                  </p:iterate>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F399-084B-4279-AF32-DAB894852895}"/>
              </a:ext>
            </a:extLst>
          </p:cNvPr>
          <p:cNvSpPr>
            <a:spLocks noGrp="1"/>
          </p:cNvSpPr>
          <p:nvPr>
            <p:ph type="title"/>
          </p:nvPr>
        </p:nvSpPr>
        <p:spPr/>
        <p:txBody>
          <a:bodyPr/>
          <a:lstStyle/>
          <a:p>
            <a:r>
              <a:rPr lang="en-US" dirty="0"/>
              <a:t>What do we care about and why?</a:t>
            </a:r>
          </a:p>
        </p:txBody>
      </p:sp>
      <p:sp>
        <p:nvSpPr>
          <p:cNvPr id="3" name="Text Placeholder 2">
            <a:extLst>
              <a:ext uri="{FF2B5EF4-FFF2-40B4-BE49-F238E27FC236}">
                <a16:creationId xmlns:a16="http://schemas.microsoft.com/office/drawing/2014/main" id="{B3B7348D-CA7C-4A9D-935F-A98242B26936}"/>
              </a:ext>
            </a:extLst>
          </p:cNvPr>
          <p:cNvSpPr>
            <a:spLocks noGrp="1"/>
          </p:cNvSpPr>
          <p:nvPr>
            <p:ph type="body" idx="1"/>
          </p:nvPr>
        </p:nvSpPr>
        <p:spPr/>
        <p:txBody>
          <a:bodyPr/>
          <a:lstStyle/>
          <a:p>
            <a:r>
              <a:rPr lang="en-US" dirty="0"/>
              <a:t>How can this be helpful to you locally?</a:t>
            </a:r>
          </a:p>
        </p:txBody>
      </p:sp>
    </p:spTree>
    <p:extLst>
      <p:ext uri="{BB962C8B-B14F-4D97-AF65-F5344CB8AC3E}">
        <p14:creationId xmlns:p14="http://schemas.microsoft.com/office/powerpoint/2010/main" val="305315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E89F61-CC6E-40AD-8DF0-0B886D2FBA96}"/>
              </a:ext>
            </a:extLst>
          </p:cNvPr>
          <p:cNvSpPr>
            <a:spLocks noGrp="1"/>
          </p:cNvSpPr>
          <p:nvPr>
            <p:ph idx="1"/>
          </p:nvPr>
        </p:nvSpPr>
        <p:spPr>
          <a:xfrm>
            <a:off x="489856" y="1744931"/>
            <a:ext cx="11136087" cy="4707082"/>
          </a:xfrm>
        </p:spPr>
        <p:txBody>
          <a:bodyPr>
            <a:normAutofit/>
          </a:bodyPr>
          <a:lstStyle/>
          <a:p>
            <a:pPr>
              <a:buFont typeface="Arial" panose="020B0604020202020204" pitchFamily="34" charset="0"/>
              <a:buChar char="•"/>
            </a:pPr>
            <a:r>
              <a:rPr lang="en-US" sz="2000" b="1" dirty="0"/>
              <a:t>   Why is it helpful to support a juvenile justice system study?</a:t>
            </a:r>
          </a:p>
          <a:p>
            <a:pPr marL="0" indent="0">
              <a:buNone/>
            </a:pPr>
            <a:endParaRPr lang="en-US" sz="2000" b="1" dirty="0"/>
          </a:p>
          <a:p>
            <a:pPr marL="285750" indent="-285750">
              <a:buFont typeface="Arial" panose="020B0604020202020204" pitchFamily="34" charset="0"/>
              <a:buChar char="•"/>
            </a:pPr>
            <a:r>
              <a:rPr lang="en-US" sz="2000" b="1" dirty="0"/>
              <a:t>What does success look like for youth? What does success look like for youth who are justice involved?</a:t>
            </a:r>
          </a:p>
          <a:p>
            <a:pPr marL="285750" indent="-285750">
              <a:buFont typeface="Arial" panose="020B0604020202020204" pitchFamily="34" charset="0"/>
              <a:buChar char="•"/>
            </a:pPr>
            <a:endParaRPr lang="en-US" sz="2000" b="1" dirty="0"/>
          </a:p>
          <a:p>
            <a:pPr marL="578358" lvl="1" indent="-285750">
              <a:buFont typeface="Arial" panose="020B0604020202020204" pitchFamily="34" charset="0"/>
              <a:buChar char="•"/>
            </a:pPr>
            <a:r>
              <a:rPr lang="en-US" b="1" dirty="0"/>
              <a:t>What does success look like for our juvenile justice system?</a:t>
            </a:r>
          </a:p>
          <a:p>
            <a:pPr marL="285750" indent="-285750">
              <a:buFont typeface="Arial" panose="020B0604020202020204" pitchFamily="34" charset="0"/>
              <a:buChar char="•"/>
            </a:pPr>
            <a:endParaRPr lang="en-US" b="1" dirty="0"/>
          </a:p>
          <a:p>
            <a:pPr marL="578358" lvl="1" indent="-285750">
              <a:buFont typeface="Arial" panose="020B0604020202020204" pitchFamily="34" charset="0"/>
              <a:buChar char="•"/>
            </a:pPr>
            <a:r>
              <a:rPr lang="en-US" b="1" dirty="0"/>
              <a:t>What would success look like for the Crawford County Restorative Justice System?</a:t>
            </a:r>
          </a:p>
          <a:p>
            <a:pPr marL="0" indent="0">
              <a:buNone/>
            </a:pPr>
            <a:endParaRPr lang="en-US" b="1" dirty="0"/>
          </a:p>
          <a:p>
            <a:pPr marL="285750" indent="-285750">
              <a:buFont typeface="Arial" panose="020B0604020202020204" pitchFamily="34" charset="0"/>
              <a:buChar char="•"/>
            </a:pPr>
            <a:r>
              <a:rPr lang="en-US" b="1" dirty="0"/>
              <a:t>What key organizations, agencies, groups, or individuals need to be involved in assessing JD #29?</a:t>
            </a:r>
          </a:p>
          <a:p>
            <a:endParaRPr lang="en-US" dirty="0"/>
          </a:p>
        </p:txBody>
      </p:sp>
      <p:sp>
        <p:nvSpPr>
          <p:cNvPr id="3" name="Title 2">
            <a:extLst>
              <a:ext uri="{FF2B5EF4-FFF2-40B4-BE49-F238E27FC236}">
                <a16:creationId xmlns:a16="http://schemas.microsoft.com/office/drawing/2014/main" id="{3DBBE4D4-E335-4F0B-9368-BAFE9D1420AA}"/>
              </a:ext>
            </a:extLst>
          </p:cNvPr>
          <p:cNvSpPr>
            <a:spLocks noGrp="1"/>
          </p:cNvSpPr>
          <p:nvPr>
            <p:ph type="title"/>
          </p:nvPr>
        </p:nvSpPr>
        <p:spPr>
          <a:xfrm>
            <a:off x="431367" y="196607"/>
            <a:ext cx="11616648" cy="1386078"/>
          </a:xfrm>
        </p:spPr>
        <p:txBody>
          <a:bodyPr>
            <a:normAutofit fontScale="90000"/>
          </a:bodyPr>
          <a:lstStyle/>
          <a:p>
            <a:r>
              <a:rPr lang="en-US" b="1" dirty="0"/>
              <a:t>Assessment Questions of Interest:                                                                       What do we want to know or better understand about the juvenile justice system and/or youth involvement?</a:t>
            </a:r>
          </a:p>
        </p:txBody>
      </p:sp>
    </p:spTree>
    <p:extLst>
      <p:ext uri="{BB962C8B-B14F-4D97-AF65-F5344CB8AC3E}">
        <p14:creationId xmlns:p14="http://schemas.microsoft.com/office/powerpoint/2010/main" val="361000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341" y="822522"/>
            <a:ext cx="10515600" cy="820541"/>
          </a:xfrm>
        </p:spPr>
        <p:txBody>
          <a:bodyPr/>
          <a:lstStyle/>
          <a:p>
            <a:r>
              <a:rPr lang="en-US" b="1" dirty="0"/>
              <a:t>Why? What?</a:t>
            </a:r>
            <a:endParaRPr lang="en-US" sz="4400" b="1" dirty="0"/>
          </a:p>
        </p:txBody>
      </p:sp>
      <p:sp>
        <p:nvSpPr>
          <p:cNvPr id="6" name="Content Placeholder 5"/>
          <p:cNvSpPr>
            <a:spLocks noGrp="1"/>
          </p:cNvSpPr>
          <p:nvPr>
            <p:ph sz="half" idx="1"/>
          </p:nvPr>
        </p:nvSpPr>
        <p:spPr>
          <a:xfrm>
            <a:off x="696275" y="1746403"/>
            <a:ext cx="11391731" cy="4435125"/>
          </a:xfrm>
        </p:spPr>
        <p:txBody>
          <a:bodyPr>
            <a:normAutofit fontScale="92500" lnSpcReduction="20000"/>
          </a:bodyPr>
          <a:lstStyle/>
          <a:p>
            <a:pPr marL="285750" indent="-285750">
              <a:buFont typeface="Arial" panose="020B0604020202020204" pitchFamily="34" charset="0"/>
              <a:buChar char="•"/>
            </a:pPr>
            <a:endParaRPr lang="en-US" sz="3000" b="1" dirty="0"/>
          </a:p>
          <a:p>
            <a:pPr marL="285750" indent="-285750">
              <a:buFont typeface="Arial" panose="020B0604020202020204" pitchFamily="34" charset="0"/>
              <a:buChar char="•"/>
            </a:pPr>
            <a:r>
              <a:rPr lang="en-US" sz="3000" b="1" dirty="0"/>
              <a:t>What are we doing well in the juvenile justice system?</a:t>
            </a:r>
          </a:p>
          <a:p>
            <a:pPr marL="0" indent="0">
              <a:buNone/>
            </a:pPr>
            <a:endParaRPr lang="en-US" sz="3000" b="1" dirty="0"/>
          </a:p>
          <a:p>
            <a:pPr marL="285750" indent="-285750">
              <a:buFont typeface="Arial" panose="020B0604020202020204" pitchFamily="34" charset="0"/>
              <a:buChar char="•"/>
            </a:pPr>
            <a:r>
              <a:rPr lang="en-US" sz="3000" b="1" dirty="0"/>
              <a:t>What are some challenges?</a:t>
            </a:r>
          </a:p>
          <a:p>
            <a:pPr marL="0" indent="0">
              <a:buNone/>
            </a:pPr>
            <a:endParaRPr lang="en-US" sz="3000" b="1" dirty="0"/>
          </a:p>
          <a:p>
            <a:pPr marL="285750" indent="-285750">
              <a:buFont typeface="Arial" panose="020B0604020202020204" pitchFamily="34" charset="0"/>
              <a:buChar char="•"/>
            </a:pPr>
            <a:r>
              <a:rPr lang="en-US" sz="3000" b="1" dirty="0"/>
              <a:t>What are the problems and goals we can address through the juvenile justice system assessment?</a:t>
            </a:r>
          </a:p>
          <a:p>
            <a:pPr marL="0" indent="0">
              <a:buNone/>
            </a:pPr>
            <a:endParaRPr lang="en-US" sz="3000" b="1" dirty="0"/>
          </a:p>
          <a:p>
            <a:pPr marL="285750" indent="-285750">
              <a:buFont typeface="Arial" panose="020B0604020202020204" pitchFamily="34" charset="0"/>
              <a:buChar char="•"/>
            </a:pPr>
            <a:r>
              <a:rPr lang="en-US" sz="3200" b="1" dirty="0"/>
              <a:t>What type of data or information are we interested? What do we need to better understand?</a:t>
            </a:r>
          </a:p>
          <a:p>
            <a:pPr marL="285750" indent="-285750">
              <a:buFont typeface="Arial" panose="020B0604020202020204" pitchFamily="34" charset="0"/>
              <a:buChar char="•"/>
            </a:pPr>
            <a:endParaRPr lang="en-US" sz="3000" b="1" dirty="0"/>
          </a:p>
          <a:p>
            <a:endParaRPr lang="en-US" dirty="0"/>
          </a:p>
        </p:txBody>
      </p:sp>
    </p:spTree>
    <p:extLst>
      <p:ext uri="{BB962C8B-B14F-4D97-AF65-F5344CB8AC3E}">
        <p14:creationId xmlns:p14="http://schemas.microsoft.com/office/powerpoint/2010/main" val="14902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F399-084B-4279-AF32-DAB894852895}"/>
              </a:ext>
            </a:extLst>
          </p:cNvPr>
          <p:cNvSpPr>
            <a:spLocks noGrp="1"/>
          </p:cNvSpPr>
          <p:nvPr>
            <p:ph type="title"/>
          </p:nvPr>
        </p:nvSpPr>
        <p:spPr/>
        <p:txBody>
          <a:bodyPr/>
          <a:lstStyle/>
          <a:p>
            <a:r>
              <a:rPr lang="en-US" dirty="0"/>
              <a:t>Study Process</a:t>
            </a:r>
          </a:p>
        </p:txBody>
      </p:sp>
      <p:sp>
        <p:nvSpPr>
          <p:cNvPr id="3" name="Text Placeholder 2">
            <a:extLst>
              <a:ext uri="{FF2B5EF4-FFF2-40B4-BE49-F238E27FC236}">
                <a16:creationId xmlns:a16="http://schemas.microsoft.com/office/drawing/2014/main" id="{B3B7348D-CA7C-4A9D-935F-A98242B26936}"/>
              </a:ext>
            </a:extLst>
          </p:cNvPr>
          <p:cNvSpPr>
            <a:spLocks noGrp="1"/>
          </p:cNvSpPr>
          <p:nvPr>
            <p:ph type="body" idx="1"/>
          </p:nvPr>
        </p:nvSpPr>
        <p:spPr/>
        <p:txBody>
          <a:bodyPr/>
          <a:lstStyle/>
          <a:p>
            <a:r>
              <a:rPr lang="en-US" dirty="0"/>
              <a:t>What to Expect</a:t>
            </a:r>
          </a:p>
        </p:txBody>
      </p:sp>
    </p:spTree>
    <p:extLst>
      <p:ext uri="{BB962C8B-B14F-4D97-AF65-F5344CB8AC3E}">
        <p14:creationId xmlns:p14="http://schemas.microsoft.com/office/powerpoint/2010/main" val="380146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Shape 182">
            <a:extLst>
              <a:ext uri="{FF2B5EF4-FFF2-40B4-BE49-F238E27FC236}">
                <a16:creationId xmlns:a16="http://schemas.microsoft.com/office/drawing/2014/main" id="{302C5C62-D7AE-6E46-AE64-2F455299B549}"/>
              </a:ext>
            </a:extLst>
          </p:cNvPr>
          <p:cNvSpPr txBox="1"/>
          <p:nvPr/>
        </p:nvSpPr>
        <p:spPr>
          <a:xfrm>
            <a:off x="704292" y="0"/>
            <a:ext cx="10783416" cy="1573200"/>
          </a:xfrm>
          <a:prstGeom prst="rect">
            <a:avLst/>
          </a:prstGeom>
          <a:noFill/>
          <a:ln>
            <a:noFill/>
          </a:ln>
        </p:spPr>
        <p:txBody>
          <a:bodyPr lIns="121900" tIns="121900" rIns="121900" bIns="1219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Ostrich Sans Medium" panose="02000508000000020004" pitchFamily="2" charset="77"/>
                <a:ea typeface="+mn-ea"/>
                <a:cs typeface="+mn-cs"/>
              </a:rPr>
              <a:t>KDOC/RJA JUVENILE JUSTICE ASSESSMENT</a:t>
            </a:r>
            <a:endParaRPr kumimoji="0" lang="en" sz="4800" b="1" i="0" u="none" strike="noStrike" kern="1200" cap="none" spc="0" normalizeH="0" baseline="0" noProof="0" dirty="0">
              <a:ln>
                <a:noFill/>
              </a:ln>
              <a:solidFill>
                <a:prstClr val="black"/>
              </a:solidFill>
              <a:effectLst/>
              <a:uLnTx/>
              <a:uFillTx/>
              <a:latin typeface="Ostrich Sans Medium" panose="02000508000000020004" pitchFamily="2" charset="77"/>
              <a:ea typeface="Impact"/>
              <a:cs typeface="Impact"/>
              <a:sym typeface="Impact"/>
            </a:endParaRPr>
          </a:p>
        </p:txBody>
      </p:sp>
      <p:grpSp>
        <p:nvGrpSpPr>
          <p:cNvPr id="11" name="Shape 183">
            <a:extLst>
              <a:ext uri="{FF2B5EF4-FFF2-40B4-BE49-F238E27FC236}">
                <a16:creationId xmlns:a16="http://schemas.microsoft.com/office/drawing/2014/main" id="{AE954BE2-A993-C94E-B9F2-9E0FEF79CBD2}"/>
              </a:ext>
            </a:extLst>
          </p:cNvPr>
          <p:cNvGrpSpPr/>
          <p:nvPr/>
        </p:nvGrpSpPr>
        <p:grpSpPr>
          <a:xfrm>
            <a:off x="2562843" y="1132442"/>
            <a:ext cx="1401200" cy="80300"/>
            <a:chOff x="1318125" y="1398800"/>
            <a:chExt cx="1050900" cy="60225"/>
          </a:xfrm>
        </p:grpSpPr>
        <p:cxnSp>
          <p:nvCxnSpPr>
            <p:cNvPr id="13" name="Shape 184">
              <a:extLst>
                <a:ext uri="{FF2B5EF4-FFF2-40B4-BE49-F238E27FC236}">
                  <a16:creationId xmlns:a16="http://schemas.microsoft.com/office/drawing/2014/main" id="{E6248CE2-23B0-7147-9843-D3CDA9198010}"/>
                </a:ext>
              </a:extLst>
            </p:cNvPr>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4" name="Shape 185">
              <a:extLst>
                <a:ext uri="{FF2B5EF4-FFF2-40B4-BE49-F238E27FC236}">
                  <a16:creationId xmlns:a16="http://schemas.microsoft.com/office/drawing/2014/main" id="{6B14C9C5-1535-734F-A1CD-8B6A7AFA12C4}"/>
                </a:ext>
              </a:extLst>
            </p:cNvPr>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grpSp>
        <p:nvGrpSpPr>
          <p:cNvPr id="15" name="Shape 186">
            <a:extLst>
              <a:ext uri="{FF2B5EF4-FFF2-40B4-BE49-F238E27FC236}">
                <a16:creationId xmlns:a16="http://schemas.microsoft.com/office/drawing/2014/main" id="{87B205C0-6FBF-BB46-9AA4-8E83113414D0}"/>
              </a:ext>
            </a:extLst>
          </p:cNvPr>
          <p:cNvGrpSpPr/>
          <p:nvPr/>
        </p:nvGrpSpPr>
        <p:grpSpPr>
          <a:xfrm>
            <a:off x="8151582" y="1107218"/>
            <a:ext cx="1401200" cy="80300"/>
            <a:chOff x="1318125" y="1398800"/>
            <a:chExt cx="1050900" cy="60225"/>
          </a:xfrm>
        </p:grpSpPr>
        <p:cxnSp>
          <p:nvCxnSpPr>
            <p:cNvPr id="16" name="Shape 187">
              <a:extLst>
                <a:ext uri="{FF2B5EF4-FFF2-40B4-BE49-F238E27FC236}">
                  <a16:creationId xmlns:a16="http://schemas.microsoft.com/office/drawing/2014/main" id="{FFD7A049-8D56-BB49-850F-C270EF4BE44B}"/>
                </a:ext>
              </a:extLst>
            </p:cNvPr>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7" name="Shape 188">
              <a:extLst>
                <a:ext uri="{FF2B5EF4-FFF2-40B4-BE49-F238E27FC236}">
                  <a16:creationId xmlns:a16="http://schemas.microsoft.com/office/drawing/2014/main" id="{D54D8947-583A-9D42-B424-5C88026F2412}"/>
                </a:ext>
              </a:extLst>
            </p:cNvPr>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sp>
        <p:nvSpPr>
          <p:cNvPr id="18" name="Shape 189">
            <a:extLst>
              <a:ext uri="{FF2B5EF4-FFF2-40B4-BE49-F238E27FC236}">
                <a16:creationId xmlns:a16="http://schemas.microsoft.com/office/drawing/2014/main" id="{1A72F513-0711-7549-BC26-66B843942ED7}"/>
              </a:ext>
            </a:extLst>
          </p:cNvPr>
          <p:cNvSpPr txBox="1"/>
          <p:nvPr/>
        </p:nvSpPr>
        <p:spPr>
          <a:xfrm>
            <a:off x="2562843" y="1503843"/>
            <a:ext cx="7613357" cy="614800"/>
          </a:xfrm>
          <a:prstGeom prst="rect">
            <a:avLst/>
          </a:prstGeom>
          <a:noFill/>
          <a:ln>
            <a:noFill/>
          </a:ln>
        </p:spPr>
        <p:txBody>
          <a:bodyPr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solidFill>
                <a:effectLst/>
                <a:uLnTx/>
                <a:uFillTx/>
                <a:latin typeface="Whitney Book" pitchFamily="2" charset="77"/>
                <a:ea typeface="Covered By Your Grace"/>
                <a:cs typeface="Covered By Your Grace"/>
                <a:sym typeface="Covered By Your Grace"/>
              </a:rPr>
              <a:t>ASSESSMENT QUESTIONS &amp; FUNDAMENTAL INDICATORS</a:t>
            </a:r>
            <a:endParaRPr kumimoji="0" lang="en" sz="2000" b="0" i="0" u="none" strike="noStrike" kern="1200" cap="none" spc="0" normalizeH="0" baseline="0" noProof="0" dirty="0">
              <a:ln>
                <a:noFill/>
              </a:ln>
              <a:solidFill>
                <a:schemeClr val="accent2"/>
              </a:solidFill>
              <a:effectLst/>
              <a:uLnTx/>
              <a:uFillTx/>
              <a:latin typeface="Whitney Book" pitchFamily="2" charset="77"/>
              <a:ea typeface="Covered By Your Grace"/>
              <a:cs typeface="Covered By Your Grace"/>
              <a:sym typeface="Covered By Your Grace"/>
            </a:endParaRPr>
          </a:p>
        </p:txBody>
      </p:sp>
      <p:sp>
        <p:nvSpPr>
          <p:cNvPr id="20" name="Content Placeholder 8">
            <a:extLst>
              <a:ext uri="{FF2B5EF4-FFF2-40B4-BE49-F238E27FC236}">
                <a16:creationId xmlns:a16="http://schemas.microsoft.com/office/drawing/2014/main" id="{5AE7A4DB-A5CF-FA48-93C9-E225B04A65D2}"/>
              </a:ext>
            </a:extLst>
          </p:cNvPr>
          <p:cNvSpPr txBox="1">
            <a:spLocks/>
          </p:cNvSpPr>
          <p:nvPr/>
        </p:nvSpPr>
        <p:spPr>
          <a:xfrm>
            <a:off x="5535276" y="2049286"/>
            <a:ext cx="5845269" cy="4530115"/>
          </a:xfrm>
          <a:prstGeom prst="rect">
            <a:avLst/>
          </a:prstGeom>
          <a:ln w="25400">
            <a:noFill/>
            <a:prstDash val="solid"/>
          </a:ln>
        </p:spPr>
        <p:txBody>
          <a:bodyPr vert="horz" lIns="91440" tIns="45720" rIns="91440" bIns="45720" numCol="1"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900" b="1" i="0" u="sng" strike="noStrike" kern="1200" cap="none" spc="0" normalizeH="0" baseline="0" noProof="0" dirty="0">
                <a:ln>
                  <a:noFill/>
                </a:ln>
                <a:solidFill>
                  <a:prstClr val="black"/>
                </a:solidFill>
                <a:effectLst/>
                <a:uLnTx/>
                <a:uFillTx/>
                <a:latin typeface="Whitney Book" pitchFamily="2" charset="77"/>
                <a:ea typeface="+mn-ea"/>
                <a:cs typeface="+mn-cs"/>
              </a:rPr>
              <a:t>Key Juvenile Justice System Questions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Fundamental Measures are built on a framework that focuses on ten core questions for juvenile justice systems to answer.</a:t>
            </a:r>
            <a:endParaRPr kumimoji="0" lang="en-US" sz="1900" b="0" i="0" u="none" strike="noStrike" kern="1200" cap="none" spc="0" normalizeH="0" baseline="0" noProof="0" dirty="0">
              <a:ln>
                <a:noFill/>
              </a:ln>
              <a:solidFill>
                <a:prstClr val="black"/>
              </a:solidFill>
              <a:effectLst/>
              <a:uLnTx/>
              <a:uFillTx/>
              <a:latin typeface="Whitney Book" pitchFamily="2" charset="77"/>
              <a:ea typeface="+mn-ea"/>
              <a:cs typeface="+mn-cs"/>
            </a:endParaRP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Whitney Book" pitchFamily="2" charset="77"/>
                <a:ea typeface="+mn-ea"/>
                <a:cs typeface="+mn-cs"/>
              </a:rPr>
              <a:t>How many youth are involved in various stages of the system?</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Whitney Book" pitchFamily="2" charset="77"/>
                <a:ea typeface="+mn-ea"/>
                <a:cs typeface="+mn-cs"/>
              </a:rPr>
              <a:t>What are the key characteristics of the youth involved?</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Whitney Book" pitchFamily="2" charset="77"/>
                <a:ea typeface="+mn-ea"/>
                <a:cs typeface="+mn-cs"/>
              </a:rPr>
              <a:t>How did the youth become system involved?  </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Whitney Book" pitchFamily="2" charset="77"/>
                <a:ea typeface="+mn-ea"/>
                <a:cs typeface="+mn-cs"/>
              </a:rPr>
              <a:t>How did the youth move through the system?</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Whitney Book" pitchFamily="2" charset="77"/>
                <a:ea typeface="+mn-ea"/>
                <a:cs typeface="+mn-cs"/>
              </a:rPr>
              <a:t>Is the system fair?</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Whitney Book" pitchFamily="2" charset="77"/>
                <a:ea typeface="+mn-ea"/>
                <a:cs typeface="+mn-cs"/>
              </a:rPr>
              <a:t>How did the youth change while in the system?</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Whitney Book" pitchFamily="2" charset="77"/>
                <a:ea typeface="+mn-ea"/>
                <a:cs typeface="+mn-cs"/>
              </a:rPr>
              <a:t>Does the system meet the needs of youth and families?</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Whitney Book" pitchFamily="2" charset="77"/>
                <a:ea typeface="+mn-ea"/>
                <a:cs typeface="+mn-cs"/>
              </a:rPr>
              <a:t>What was the experience of youth in the system?</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Whitney Book" pitchFamily="2" charset="77"/>
                <a:ea typeface="+mn-ea"/>
                <a:cs typeface="+mn-cs"/>
              </a:rPr>
              <a:t>How much does it cost?</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Whitney Book" pitchFamily="2" charset="77"/>
                <a:ea typeface="+mn-ea"/>
                <a:cs typeface="+mn-cs"/>
              </a:rPr>
              <a:t>What are the long-term measures of success?</a:t>
            </a:r>
          </a:p>
          <a:p>
            <a:pPr marL="342900" marR="0" lvl="0" indent="-342900" algn="l" defTabSz="914400" rtl="0" eaLnBrk="1" fontAlgn="auto" latinLnBrk="0" hangingPunct="1">
              <a:lnSpc>
                <a:spcPct val="150000"/>
              </a:lnSpc>
              <a:spcBef>
                <a:spcPts val="100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Whitney Book" pitchFamily="2" charset="77"/>
              <a:ea typeface="+mn-ea"/>
              <a:cs typeface="+mn-cs"/>
            </a:endParaRP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endParaRPr kumimoji="0" lang="en-US" sz="1800" b="1" i="0" u="none" strike="noStrike" kern="1200" cap="none" spc="0" normalizeH="0" baseline="0" noProof="0" dirty="0">
              <a:ln>
                <a:noFill/>
              </a:ln>
              <a:solidFill>
                <a:prstClr val="black"/>
              </a:solidFill>
              <a:effectLst/>
              <a:uLnTx/>
              <a:uFillTx/>
              <a:latin typeface="Whitney Book" pitchFamily="2" charset="77"/>
              <a:ea typeface="+mn-ea"/>
              <a:cs typeface="+mn-cs"/>
            </a:endParaRPr>
          </a:p>
        </p:txBody>
      </p:sp>
      <p:grpSp>
        <p:nvGrpSpPr>
          <p:cNvPr id="21" name="Group 20">
            <a:extLst>
              <a:ext uri="{FF2B5EF4-FFF2-40B4-BE49-F238E27FC236}">
                <a16:creationId xmlns:a16="http://schemas.microsoft.com/office/drawing/2014/main" id="{C94BA631-2BF1-2049-81CB-C749FDF792EC}"/>
              </a:ext>
            </a:extLst>
          </p:cNvPr>
          <p:cNvGrpSpPr/>
          <p:nvPr/>
        </p:nvGrpSpPr>
        <p:grpSpPr>
          <a:xfrm>
            <a:off x="266700" y="2998263"/>
            <a:ext cx="4711700" cy="1901364"/>
            <a:chOff x="252506" y="2781093"/>
            <a:chExt cx="3476197" cy="1250174"/>
          </a:xfrm>
        </p:grpSpPr>
        <p:pic>
          <p:nvPicPr>
            <p:cNvPr id="5" name="Picture 4">
              <a:extLst>
                <a:ext uri="{FF2B5EF4-FFF2-40B4-BE49-F238E27FC236}">
                  <a16:creationId xmlns:a16="http://schemas.microsoft.com/office/drawing/2014/main" id="{D1D1C838-8DC9-F146-BC42-42F915E530CB}"/>
                </a:ext>
              </a:extLst>
            </p:cNvPr>
            <p:cNvPicPr>
              <a:picLocks noChangeAspect="1"/>
            </p:cNvPicPr>
            <p:nvPr/>
          </p:nvPicPr>
          <p:blipFill rotWithShape="1">
            <a:blip r:embed="rId3"/>
            <a:srcRect r="77222"/>
            <a:stretch/>
          </p:blipFill>
          <p:spPr>
            <a:xfrm>
              <a:off x="252506" y="3008247"/>
              <a:ext cx="903572" cy="1023020"/>
            </a:xfrm>
            <a:prstGeom prst="rect">
              <a:avLst/>
            </a:prstGeom>
          </p:spPr>
        </p:pic>
        <p:sp>
          <p:nvSpPr>
            <p:cNvPr id="10" name="TextBox 9">
              <a:extLst>
                <a:ext uri="{FF2B5EF4-FFF2-40B4-BE49-F238E27FC236}">
                  <a16:creationId xmlns:a16="http://schemas.microsoft.com/office/drawing/2014/main" id="{2C350E6A-ABEE-E54B-9FB2-B2FBA2F9F8AF}"/>
                </a:ext>
              </a:extLst>
            </p:cNvPr>
            <p:cNvSpPr txBox="1"/>
            <p:nvPr/>
          </p:nvSpPr>
          <p:spPr>
            <a:xfrm>
              <a:off x="1396983" y="2781093"/>
              <a:ext cx="2331720" cy="607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Whitney BookSC" pitchFamily="2" charset="77"/>
                  <a:ea typeface="+mn-ea"/>
                  <a:cs typeface="+mn-cs"/>
                </a:rPr>
                <a:t>National Center for Juvenile Justice Fundamental Measures of Juvenile Justice</a:t>
              </a:r>
            </a:p>
          </p:txBody>
        </p:sp>
      </p:grpSp>
      <p:sp>
        <p:nvSpPr>
          <p:cNvPr id="19" name="TextBox 18">
            <a:extLst>
              <a:ext uri="{FF2B5EF4-FFF2-40B4-BE49-F238E27FC236}">
                <a16:creationId xmlns:a16="http://schemas.microsoft.com/office/drawing/2014/main" id="{A89031D5-ED82-4FDA-88AD-CB172963D76E}"/>
              </a:ext>
            </a:extLst>
          </p:cNvPr>
          <p:cNvSpPr txBox="1"/>
          <p:nvPr/>
        </p:nvSpPr>
        <p:spPr>
          <a:xfrm>
            <a:off x="120650" y="5255962"/>
            <a:ext cx="5086968"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2"/>
                </a:solidFill>
              </a:rPr>
              <a:t>National Center for Juvenile Justice </a:t>
            </a:r>
            <a:r>
              <a:rPr lang="en-US" sz="1600" dirty="0">
                <a:solidFill>
                  <a:schemeClr val="accent2"/>
                </a:solidFill>
                <a:hlinkClick r:id="rId4">
                  <a:extLst>
                    <a:ext uri="{A12FA001-AC4F-418D-AE19-62706E023703}">
                      <ahyp:hlinkClr xmlns:ahyp="http://schemas.microsoft.com/office/drawing/2018/hyperlinkcolor" val="tx"/>
                    </a:ext>
                  </a:extLst>
                </a:hlinkClick>
              </a:rPr>
              <a:t>http://www.ncjj.org/Projects/model_data_project.aspx</a:t>
            </a:r>
            <a:endParaRPr lang="en-US" sz="1600" dirty="0">
              <a:solidFill>
                <a:schemeClr val="accent2"/>
              </a:solidFill>
            </a:endParaRPr>
          </a:p>
          <a:p>
            <a:pPr marL="285750" indent="-285750">
              <a:buFont typeface="Arial" panose="020B0604020202020204" pitchFamily="34" charset="0"/>
              <a:buChar char="•"/>
            </a:pPr>
            <a:r>
              <a:rPr lang="en-US" sz="1600" dirty="0">
                <a:solidFill>
                  <a:schemeClr val="accent2"/>
                </a:solidFill>
              </a:rPr>
              <a:t>Foundational Measures for Juvenile Justice;  </a:t>
            </a:r>
            <a:r>
              <a:rPr lang="en-US" sz="1600" dirty="0">
                <a:solidFill>
                  <a:schemeClr val="accent2"/>
                </a:solidFill>
                <a:hlinkClick r:id="rId5">
                  <a:extLst>
                    <a:ext uri="{A12FA001-AC4F-418D-AE19-62706E023703}">
                      <ahyp:hlinkClr xmlns:ahyp="http://schemas.microsoft.com/office/drawing/2018/hyperlinkcolor" val="tx"/>
                    </a:ext>
                  </a:extLst>
                </a:hlinkClick>
              </a:rPr>
              <a:t>http://www.ncjj.org/fmjj/</a:t>
            </a:r>
            <a:endParaRPr lang="en-US" sz="1600" dirty="0">
              <a:solidFill>
                <a:schemeClr val="accent2"/>
              </a:solidFill>
            </a:endParaRPr>
          </a:p>
          <a:p>
            <a:pPr algn="r"/>
            <a:endParaRPr lang="en-US" sz="1600" dirty="0"/>
          </a:p>
        </p:txBody>
      </p:sp>
    </p:spTree>
    <p:extLst>
      <p:ext uri="{BB962C8B-B14F-4D97-AF65-F5344CB8AC3E}">
        <p14:creationId xmlns:p14="http://schemas.microsoft.com/office/powerpoint/2010/main" val="284168192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7030CC-5909-4C5C-A94E-1B56B5A02698}"/>
              </a:ext>
            </a:extLst>
          </p:cNvPr>
          <p:cNvPicPr>
            <a:picLocks noChangeAspect="1"/>
          </p:cNvPicPr>
          <p:nvPr/>
        </p:nvPicPr>
        <p:blipFill>
          <a:blip r:embed="rId2"/>
          <a:stretch>
            <a:fillRect/>
          </a:stretch>
        </p:blipFill>
        <p:spPr>
          <a:xfrm>
            <a:off x="1327446" y="280051"/>
            <a:ext cx="9939351" cy="5155073"/>
          </a:xfrm>
          <a:prstGeom prst="rect">
            <a:avLst/>
          </a:prstGeom>
        </p:spPr>
      </p:pic>
    </p:spTree>
    <p:extLst>
      <p:ext uri="{BB962C8B-B14F-4D97-AF65-F5344CB8AC3E}">
        <p14:creationId xmlns:p14="http://schemas.microsoft.com/office/powerpoint/2010/main" val="404857072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160B1B-D636-474B-8BEB-9CC651578A0B}"/>
              </a:ext>
            </a:extLst>
          </p:cNvPr>
          <p:cNvSpPr>
            <a:spLocks noGrp="1"/>
          </p:cNvSpPr>
          <p:nvPr>
            <p:ph type="title"/>
          </p:nvPr>
        </p:nvSpPr>
        <p:spPr>
          <a:xfrm>
            <a:off x="1066800" y="5252936"/>
            <a:ext cx="10058400" cy="1028715"/>
          </a:xfrm>
        </p:spPr>
        <p:txBody>
          <a:bodyPr>
            <a:normAutofit/>
          </a:bodyPr>
          <a:lstStyle/>
          <a:p>
            <a:pPr algn="ctr"/>
            <a:r>
              <a:rPr lang="en-US" dirty="0">
                <a:solidFill>
                  <a:srgbClr val="FFFFFF"/>
                </a:solidFill>
                <a:latin typeface="Impact" panose="020B0806030902050204" pitchFamily="34" charset="0"/>
              </a:rPr>
              <a:t>Assessment Process Summary</a:t>
            </a:r>
          </a:p>
        </p:txBody>
      </p:sp>
      <p:sp>
        <p:nvSpPr>
          <p:cNvPr id="13" name="Rectangle 1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E7387EBA-41E9-4EF1-8DC3-190312CA4257}"/>
              </a:ext>
            </a:extLst>
          </p:cNvPr>
          <p:cNvGraphicFramePr>
            <a:graphicFrameLocks noGrp="1"/>
          </p:cNvGraphicFramePr>
          <p:nvPr>
            <p:ph idx="1"/>
            <p:extLst>
              <p:ext uri="{D42A27DB-BD31-4B8C-83A1-F6EECF244321}">
                <p14:modId xmlns:p14="http://schemas.microsoft.com/office/powerpoint/2010/main" val="2298624113"/>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95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0A03891-7B1F-4BE2-9499-2D51EC13AF99}"/>
              </a:ext>
            </a:extLst>
          </p:cNvPr>
          <p:cNvSpPr>
            <a:spLocks noGrp="1"/>
          </p:cNvSpPr>
          <p:nvPr>
            <p:ph type="title"/>
          </p:nvPr>
        </p:nvSpPr>
        <p:spPr>
          <a:xfrm>
            <a:off x="4974771" y="634946"/>
            <a:ext cx="6574972" cy="1450757"/>
          </a:xfrm>
        </p:spPr>
        <p:txBody>
          <a:bodyPr vert="horz" lIns="91440" tIns="45720" rIns="91440" bIns="45720" rtlCol="0">
            <a:normAutofit/>
          </a:bodyPr>
          <a:lstStyle/>
          <a:p>
            <a:r>
              <a:rPr lang="en-US"/>
              <a:t>Elements of Needs &amp; Resources Assessment:</a:t>
            </a:r>
          </a:p>
        </p:txBody>
      </p:sp>
      <p:cxnSp>
        <p:nvCxnSpPr>
          <p:cNvPr id="31" name="Straight Connector 3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809166B4-8079-4D85-9CBA-083DA3701D1D}"/>
              </a:ext>
            </a:extLst>
          </p:cNvPr>
          <p:cNvSpPr>
            <a:spLocks noGrp="1"/>
          </p:cNvSpPr>
          <p:nvPr>
            <p:ph idx="1"/>
          </p:nvPr>
        </p:nvSpPr>
        <p:spPr>
          <a:xfrm>
            <a:off x="4974769" y="2198913"/>
            <a:ext cx="6574973" cy="4024137"/>
          </a:xfrm>
        </p:spPr>
        <p:txBody>
          <a:bodyPr>
            <a:normAutofit/>
          </a:bodyPr>
          <a:lstStyle/>
          <a:p>
            <a:r>
              <a:rPr lang="en-US" dirty="0">
                <a:latin typeface="Quire Sans Pro Light" panose="020B0302040400020003" pitchFamily="34" charset="0"/>
              </a:rPr>
              <a:t>Work with agencies and stakeholders to:</a:t>
            </a:r>
          </a:p>
          <a:p>
            <a:pPr lvl="1"/>
            <a:r>
              <a:rPr lang="en-US" sz="2000" dirty="0">
                <a:latin typeface="Quire Sans Pro Light" panose="020B0302040400020003" pitchFamily="34" charset="0"/>
              </a:rPr>
              <a:t>Collect Data</a:t>
            </a:r>
          </a:p>
          <a:p>
            <a:pPr lvl="2"/>
            <a:r>
              <a:rPr lang="en-US" sz="2000" dirty="0">
                <a:latin typeface="Quire Sans Pro Light" panose="020B0302040400020003" pitchFamily="34" charset="0"/>
              </a:rPr>
              <a:t>Data from juvenile justice agencies</a:t>
            </a:r>
          </a:p>
          <a:p>
            <a:pPr lvl="2"/>
            <a:r>
              <a:rPr lang="en-US" sz="2000" dirty="0">
                <a:latin typeface="Quire Sans Pro Light" panose="020B0302040400020003" pitchFamily="34" charset="0"/>
              </a:rPr>
              <a:t>Interviews with stakeholders</a:t>
            </a:r>
          </a:p>
          <a:p>
            <a:pPr lvl="1"/>
            <a:r>
              <a:rPr lang="en-US" sz="2000" dirty="0">
                <a:latin typeface="Quire Sans Pro Light" panose="020B0302040400020003" pitchFamily="34" charset="0"/>
              </a:rPr>
              <a:t>Analyze Data</a:t>
            </a:r>
          </a:p>
          <a:p>
            <a:pPr lvl="1"/>
            <a:r>
              <a:rPr lang="en-US" sz="2000" dirty="0">
                <a:latin typeface="Quire Sans Pro Light" panose="020B0302040400020003" pitchFamily="34" charset="0"/>
              </a:rPr>
              <a:t>Collaborate on solutions</a:t>
            </a:r>
          </a:p>
          <a:p>
            <a:r>
              <a:rPr lang="en-US" dirty="0">
                <a:latin typeface="Quire Sans Pro Light" panose="020B0302040400020003" pitchFamily="34" charset="0"/>
              </a:rPr>
              <a:t>Particular focus on vulnerable populations:</a:t>
            </a:r>
          </a:p>
          <a:p>
            <a:pPr lvl="1"/>
            <a:r>
              <a:rPr lang="en-US" sz="2000" dirty="0">
                <a:latin typeface="Quire Sans Pro Light" panose="020B0302040400020003" pitchFamily="34" charset="0"/>
              </a:rPr>
              <a:t>Racial and Ethnic Disparities </a:t>
            </a:r>
          </a:p>
          <a:p>
            <a:pPr lvl="1"/>
            <a:r>
              <a:rPr lang="en-US" sz="2000" dirty="0">
                <a:latin typeface="Quire Sans Pro Light" panose="020B0302040400020003" pitchFamily="34" charset="0"/>
              </a:rPr>
              <a:t>LGBTQI+</a:t>
            </a:r>
          </a:p>
          <a:p>
            <a:pPr lvl="1"/>
            <a:r>
              <a:rPr lang="en-US" sz="2000" dirty="0">
                <a:latin typeface="Quire Sans Pro Light" panose="020B0302040400020003" pitchFamily="34" charset="0"/>
              </a:rPr>
              <a:t>Undocumented</a:t>
            </a:r>
          </a:p>
          <a:p>
            <a:endParaRPr lang="en-US" dirty="0">
              <a:latin typeface="Quire Sans Pro Light" panose="020B0302040400020003" pitchFamily="34" charset="0"/>
            </a:endParaRPr>
          </a:p>
        </p:txBody>
      </p:sp>
      <p:sp>
        <p:nvSpPr>
          <p:cNvPr id="33" name="Rectangle 3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a:extLst>
              <a:ext uri="{FF2B5EF4-FFF2-40B4-BE49-F238E27FC236}">
                <a16:creationId xmlns:a16="http://schemas.microsoft.com/office/drawing/2014/main" id="{AD43FF6B-54F2-4DDF-8CD7-D529C228FFC3}"/>
              </a:ext>
            </a:extLst>
          </p:cNvPr>
          <p:cNvGrpSpPr/>
          <p:nvPr/>
        </p:nvGrpSpPr>
        <p:grpSpPr>
          <a:xfrm>
            <a:off x="633999" y="2483665"/>
            <a:ext cx="4001314" cy="1627237"/>
            <a:chOff x="-171167" y="2417169"/>
            <a:chExt cx="5254367" cy="1984878"/>
          </a:xfrm>
        </p:grpSpPr>
        <p:sp>
          <p:nvSpPr>
            <p:cNvPr id="12" name="Shape 198">
              <a:extLst>
                <a:ext uri="{FF2B5EF4-FFF2-40B4-BE49-F238E27FC236}">
                  <a16:creationId xmlns:a16="http://schemas.microsoft.com/office/drawing/2014/main" id="{768C1413-F5A1-4112-B347-7998825A3441}"/>
                </a:ext>
              </a:extLst>
            </p:cNvPr>
            <p:cNvSpPr txBox="1"/>
            <p:nvPr/>
          </p:nvSpPr>
          <p:spPr>
            <a:xfrm>
              <a:off x="634225" y="3468047"/>
              <a:ext cx="3480316" cy="934000"/>
            </a:xfrm>
            <a:prstGeom prst="rect">
              <a:avLst/>
            </a:prstGeom>
            <a:noFill/>
            <a:ln>
              <a:noFill/>
            </a:ln>
          </p:spPr>
          <p:txBody>
            <a:bodyPr lIns="121900" tIns="121900" rIns="121900" bIns="121900" anchor="t" anchorCtr="0">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effectLst/>
                  <a:uLnTx/>
                  <a:uFillTx/>
                  <a:latin typeface="Arial"/>
                  <a:ea typeface="+mn-ea"/>
                  <a:cs typeface="+mn-cs"/>
                </a:rPr>
                <a:t>JD #</a:t>
              </a:r>
              <a:r>
                <a:rPr lang="en-US" sz="1300">
                  <a:latin typeface="Arial"/>
                </a:rPr>
                <a:t>11</a:t>
              </a:r>
              <a:r>
                <a:rPr kumimoji="0" lang="en-US" sz="1300" b="0" i="0" u="none" strike="noStrike" kern="1200" cap="none" spc="0" normalizeH="0" baseline="0" noProof="0">
                  <a:ln>
                    <a:noFill/>
                  </a:ln>
                  <a:effectLst/>
                  <a:uLnTx/>
                  <a:uFillTx/>
                  <a:latin typeface="Arial"/>
                  <a:ea typeface="+mn-ea"/>
                  <a:cs typeface="+mn-cs"/>
                </a:rPr>
                <a:t> Juvenile Justice </a:t>
              </a:r>
              <a:r>
                <a:rPr kumimoji="0" lang="en-US" sz="1300" b="1" i="0" u="none" strike="noStrike" kern="1200" cap="none" spc="0" normalizeH="0" baseline="0" noProof="0">
                  <a:ln>
                    <a:noFill/>
                  </a:ln>
                  <a:effectLst/>
                  <a:uLnTx/>
                  <a:uFillTx/>
                  <a:latin typeface="Arial"/>
                  <a:ea typeface="+mn-ea"/>
                  <a:cs typeface="+mn-cs"/>
                </a:rPr>
                <a:t>Needs &amp; Resources Assessment</a:t>
              </a:r>
              <a:endParaRPr kumimoji="0" lang="en-US" sz="1300" b="0" i="0" u="none" strike="noStrike" kern="1200" cap="none" spc="0" normalizeH="0" baseline="0" noProof="0">
                <a:ln>
                  <a:noFill/>
                </a:ln>
                <a:effectLst/>
                <a:uLnTx/>
                <a:uFillTx/>
                <a:latin typeface="Arial"/>
                <a:ea typeface="+mn-ea"/>
                <a:cs typeface="+mn-cs"/>
              </a:endParaRPr>
            </a:p>
          </p:txBody>
        </p:sp>
        <p:sp>
          <p:nvSpPr>
            <p:cNvPr id="13" name="Shape 200">
              <a:extLst>
                <a:ext uri="{FF2B5EF4-FFF2-40B4-BE49-F238E27FC236}">
                  <a16:creationId xmlns:a16="http://schemas.microsoft.com/office/drawing/2014/main" id="{CF80855A-09B5-4332-8CBC-E45DEB7755E1}"/>
                </a:ext>
              </a:extLst>
            </p:cNvPr>
            <p:cNvSpPr txBox="1"/>
            <p:nvPr/>
          </p:nvSpPr>
          <p:spPr>
            <a:xfrm>
              <a:off x="-171167" y="2417169"/>
              <a:ext cx="5254367" cy="885893"/>
            </a:xfrm>
            <a:prstGeom prst="rect">
              <a:avLst/>
            </a:prstGeom>
            <a:noFill/>
            <a:ln>
              <a:noFill/>
            </a:ln>
          </p:spPr>
          <p:txBody>
            <a:bodyPr lIns="121900" tIns="121900" rIns="121900" bIns="121900" anchor="t" anchorCtr="0">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r>
                <a:rPr kumimoji="0" lang="en-US" sz="3500" b="0" i="0" u="none" strike="noStrike" kern="1200" cap="none" spc="0" normalizeH="0" baseline="0" noProof="0">
                  <a:ln>
                    <a:noFill/>
                  </a:ln>
                  <a:effectLst/>
                  <a:uLnTx/>
                  <a:uFillTx/>
                  <a:latin typeface="Impact"/>
                  <a:ea typeface="Impact"/>
                  <a:cs typeface="Impact"/>
                  <a:sym typeface="Impact"/>
                </a:rPr>
                <a:t>DELIVERABLE</a:t>
              </a:r>
              <a:r>
                <a:rPr kumimoji="0" lang="en" sz="3500" b="0" i="0" u="none" strike="noStrike" kern="1200" cap="none" spc="0" normalizeH="0" baseline="0" noProof="0">
                  <a:ln>
                    <a:noFill/>
                  </a:ln>
                  <a:effectLst/>
                  <a:uLnTx/>
                  <a:uFillTx/>
                  <a:latin typeface="Impact"/>
                  <a:ea typeface="Impact"/>
                  <a:cs typeface="Impact"/>
                  <a:sym typeface="Impact"/>
                </a:rPr>
                <a:t> 1</a:t>
              </a:r>
            </a:p>
          </p:txBody>
        </p:sp>
      </p:grpSp>
    </p:spTree>
    <p:extLst>
      <p:ext uri="{BB962C8B-B14F-4D97-AF65-F5344CB8AC3E}">
        <p14:creationId xmlns:p14="http://schemas.microsoft.com/office/powerpoint/2010/main" val="358936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E93A9-DF9B-42F6-A4F4-DC7239A80813}"/>
              </a:ext>
            </a:extLst>
          </p:cNvPr>
          <p:cNvSpPr>
            <a:spLocks noGrp="1"/>
          </p:cNvSpPr>
          <p:nvPr>
            <p:ph type="title"/>
          </p:nvPr>
        </p:nvSpPr>
        <p:spPr/>
        <p:txBody>
          <a:bodyPr/>
          <a:lstStyle/>
          <a:p>
            <a:r>
              <a:rPr lang="en-US" dirty="0"/>
              <a:t>Wyandotte County Example</a:t>
            </a:r>
          </a:p>
        </p:txBody>
      </p:sp>
      <p:sp>
        <p:nvSpPr>
          <p:cNvPr id="5" name="Text Placeholder 4">
            <a:extLst>
              <a:ext uri="{FF2B5EF4-FFF2-40B4-BE49-F238E27FC236}">
                <a16:creationId xmlns:a16="http://schemas.microsoft.com/office/drawing/2014/main" id="{689F1DCD-6F7B-4BB1-9473-47E22C27B2E6}"/>
              </a:ext>
            </a:extLst>
          </p:cNvPr>
          <p:cNvSpPr>
            <a:spLocks noGrp="1"/>
          </p:cNvSpPr>
          <p:nvPr>
            <p:ph type="body" idx="1"/>
          </p:nvPr>
        </p:nvSpPr>
        <p:spPr/>
        <p:txBody>
          <a:bodyPr/>
          <a:lstStyle/>
          <a:p>
            <a:r>
              <a:rPr lang="en-US" dirty="0"/>
              <a:t>Wyandotte county Youth Justice Study</a:t>
            </a:r>
          </a:p>
        </p:txBody>
      </p:sp>
    </p:spTree>
    <p:extLst>
      <p:ext uri="{BB962C8B-B14F-4D97-AF65-F5344CB8AC3E}">
        <p14:creationId xmlns:p14="http://schemas.microsoft.com/office/powerpoint/2010/main" val="121599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0A03891-7B1F-4BE2-9499-2D51EC13AF99}"/>
              </a:ext>
            </a:extLst>
          </p:cNvPr>
          <p:cNvSpPr>
            <a:spLocks noGrp="1"/>
          </p:cNvSpPr>
          <p:nvPr>
            <p:ph type="title"/>
          </p:nvPr>
        </p:nvSpPr>
        <p:spPr>
          <a:xfrm>
            <a:off x="4974771" y="634946"/>
            <a:ext cx="6574972" cy="1450757"/>
          </a:xfrm>
        </p:spPr>
        <p:txBody>
          <a:bodyPr vert="horz" lIns="91440" tIns="45720" rIns="91440" bIns="45720" rtlCol="0">
            <a:normAutofit/>
          </a:bodyPr>
          <a:lstStyle/>
          <a:p>
            <a:r>
              <a:rPr lang="en-US" dirty="0"/>
              <a:t>Juvenile Justice Needs and Resource Assessment</a:t>
            </a:r>
          </a:p>
        </p:txBody>
      </p:sp>
      <p:pic>
        <p:nvPicPr>
          <p:cNvPr id="7" name="Content Placeholder 6">
            <a:extLst>
              <a:ext uri="{FF2B5EF4-FFF2-40B4-BE49-F238E27FC236}">
                <a16:creationId xmlns:a16="http://schemas.microsoft.com/office/drawing/2014/main" id="{5CE94E5D-4CD4-492E-82AD-EB3AFF042363}"/>
              </a:ext>
            </a:extLst>
          </p:cNvPr>
          <p:cNvPicPr>
            <a:picLocks noChangeAspect="1"/>
          </p:cNvPicPr>
          <p:nvPr/>
        </p:nvPicPr>
        <p:blipFill rotWithShape="1">
          <a:blip r:embed="rId2"/>
          <a:srcRect r="2218"/>
          <a:stretch/>
        </p:blipFill>
        <p:spPr>
          <a:xfrm>
            <a:off x="633999" y="640081"/>
            <a:ext cx="4001315" cy="5314406"/>
          </a:xfrm>
          <a:prstGeom prst="rect">
            <a:avLst/>
          </a:prstGeom>
        </p:spPr>
      </p:pic>
      <p:cxnSp>
        <p:nvCxnSpPr>
          <p:cNvPr id="16" name="Straight Connector 15">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809166B4-8079-4D85-9CBA-083DA3701D1D}"/>
              </a:ext>
            </a:extLst>
          </p:cNvPr>
          <p:cNvSpPr>
            <a:spLocks noGrp="1"/>
          </p:cNvSpPr>
          <p:nvPr>
            <p:ph idx="1"/>
          </p:nvPr>
        </p:nvSpPr>
        <p:spPr>
          <a:xfrm>
            <a:off x="4974769" y="2198914"/>
            <a:ext cx="6574973" cy="3670180"/>
          </a:xfrm>
        </p:spPr>
        <p:txBody>
          <a:bodyPr>
            <a:normAutofit/>
          </a:bodyPr>
          <a:lstStyle/>
          <a:p>
            <a:pPr marL="0" marR="0" lvl="0" indent="0">
              <a:spcBef>
                <a:spcPts val="0"/>
              </a:spcBef>
              <a:spcAft>
                <a:spcPts val="0"/>
              </a:spcAft>
              <a:buNone/>
            </a:pPr>
            <a:r>
              <a:rPr lang="en-US" b="1" dirty="0">
                <a:effectLst/>
                <a:latin typeface="Calibri" panose="020F0502020204030204" pitchFamily="34" charset="0"/>
                <a:ea typeface="Calibri" panose="020F0502020204030204" pitchFamily="34" charset="0"/>
                <a:cs typeface="Arial" panose="020B0604020202020204" pitchFamily="34" charset="0"/>
              </a:rPr>
              <a:t>Guiding Questions</a:t>
            </a:r>
            <a:r>
              <a:rPr lang="en-US"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spcBef>
                <a:spcPts val="0"/>
              </a:spcBef>
              <a:spcAft>
                <a:spcPts val="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Who is in the juvenile justice system? </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What are the characteristics of those in the system?</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Are there disparities for youth in the system?</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How do youth become involved in the system?</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How do youth move through the system?</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Does the system meet the needs of youth?</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What is the experience of youth in the system?</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What are the long-term measures of success?</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Arial" panose="020B0604020202020204" pitchFamily="34" charset="0"/>
              </a:rPr>
              <a:t>What is the capacity of the local system?</a:t>
            </a: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18" name="Rectangle 17">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143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638B7-14B5-4BCE-BC38-0360178334E0}"/>
              </a:ext>
            </a:extLst>
          </p:cNvPr>
          <p:cNvSpPr>
            <a:spLocks noGrp="1"/>
          </p:cNvSpPr>
          <p:nvPr>
            <p:ph type="title"/>
          </p:nvPr>
        </p:nvSpPr>
        <p:spPr>
          <a:xfrm>
            <a:off x="275431" y="317892"/>
            <a:ext cx="10575178" cy="1369963"/>
          </a:xfrm>
        </p:spPr>
        <p:txBody>
          <a:bodyPr vert="horz" lIns="91440" tIns="45720" rIns="91440" bIns="45720" rtlCol="0" anchor="b">
            <a:normAutofit/>
          </a:bodyPr>
          <a:lstStyle/>
          <a:p>
            <a:pPr algn="ctr"/>
            <a:r>
              <a:rPr lang="en-US" sz="6600" dirty="0">
                <a:solidFill>
                  <a:schemeClr val="tx1">
                    <a:lumMod val="85000"/>
                    <a:lumOff val="15000"/>
                  </a:schemeClr>
                </a:solidFill>
              </a:rPr>
              <a:t>KDOC Pilot Project </a:t>
            </a:r>
          </a:p>
        </p:txBody>
      </p:sp>
      <p:cxnSp>
        <p:nvCxnSpPr>
          <p:cNvPr id="23" name="Straight Connector 22">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a:extLst>
              <a:ext uri="{FF2B5EF4-FFF2-40B4-BE49-F238E27FC236}">
                <a16:creationId xmlns:a16="http://schemas.microsoft.com/office/drawing/2014/main" id="{EF49DC40-C08E-48DF-BDA9-8064AF493457}"/>
              </a:ext>
            </a:extLst>
          </p:cNvPr>
          <p:cNvSpPr txBox="1"/>
          <p:nvPr/>
        </p:nvSpPr>
        <p:spPr>
          <a:xfrm>
            <a:off x="8500240" y="4323671"/>
            <a:ext cx="3200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Wyandotte County</a:t>
            </a:r>
          </a:p>
          <a:p>
            <a:pPr marL="742950" lvl="1" indent="-285750">
              <a:buFont typeface="Arial" panose="020B0604020202020204" pitchFamily="34" charset="0"/>
              <a:buChar char="•"/>
            </a:pPr>
            <a:r>
              <a:rPr lang="en-US" dirty="0"/>
              <a:t>ThrYve/JCAB</a:t>
            </a:r>
          </a:p>
          <a:p>
            <a:pPr marL="285750" indent="-285750">
              <a:buFont typeface="Arial" panose="020B0604020202020204" pitchFamily="34" charset="0"/>
              <a:buChar char="•"/>
            </a:pPr>
            <a:r>
              <a:rPr lang="en-US" dirty="0"/>
              <a:t>Crawford County</a:t>
            </a:r>
          </a:p>
          <a:p>
            <a:pPr marL="742950" lvl="1" indent="-285750">
              <a:buFont typeface="Arial" panose="020B0604020202020204" pitchFamily="34" charset="0"/>
              <a:buChar char="•"/>
            </a:pPr>
            <a:r>
              <a:rPr lang="en-US" dirty="0"/>
              <a:t>Collaborative Support: Restorative Justice Authority; Learning Tree Institute</a:t>
            </a:r>
          </a:p>
        </p:txBody>
      </p:sp>
      <p:pic>
        <p:nvPicPr>
          <p:cNvPr id="16" name="Picture 15">
            <a:extLst>
              <a:ext uri="{FF2B5EF4-FFF2-40B4-BE49-F238E27FC236}">
                <a16:creationId xmlns:a16="http://schemas.microsoft.com/office/drawing/2014/main" id="{1AD80319-BE52-402E-90FB-FAC4D158E69C}"/>
              </a:ext>
            </a:extLst>
          </p:cNvPr>
          <p:cNvPicPr>
            <a:picLocks noChangeAspect="1"/>
          </p:cNvPicPr>
          <p:nvPr/>
        </p:nvPicPr>
        <p:blipFill rotWithShape="1">
          <a:blip r:embed="rId3"/>
          <a:srcRect l="4142" t="7198" r="1630" b="6970"/>
          <a:stretch/>
        </p:blipFill>
        <p:spPr>
          <a:xfrm>
            <a:off x="590196" y="2005152"/>
            <a:ext cx="7481900" cy="3816526"/>
          </a:xfrm>
          <a:prstGeom prst="rect">
            <a:avLst/>
          </a:prstGeom>
        </p:spPr>
      </p:pic>
      <p:sp>
        <p:nvSpPr>
          <p:cNvPr id="13" name="Star: 5 Points 12">
            <a:extLst>
              <a:ext uri="{FF2B5EF4-FFF2-40B4-BE49-F238E27FC236}">
                <a16:creationId xmlns:a16="http://schemas.microsoft.com/office/drawing/2014/main" id="{3F3A672D-5660-4EB1-8D4E-CA35CD1A309D}"/>
              </a:ext>
            </a:extLst>
          </p:cNvPr>
          <p:cNvSpPr/>
          <p:nvPr/>
        </p:nvSpPr>
        <p:spPr>
          <a:xfrm>
            <a:off x="7433678" y="3028068"/>
            <a:ext cx="234950" cy="21325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AD6025D-1C8A-4575-8E03-10481B70CF0B}"/>
              </a:ext>
            </a:extLst>
          </p:cNvPr>
          <p:cNvPicPr>
            <a:picLocks noChangeAspect="1"/>
          </p:cNvPicPr>
          <p:nvPr/>
        </p:nvPicPr>
        <p:blipFill>
          <a:blip r:embed="rId4"/>
          <a:stretch>
            <a:fillRect/>
          </a:stretch>
        </p:blipFill>
        <p:spPr>
          <a:xfrm>
            <a:off x="7551153" y="5041721"/>
            <a:ext cx="277616" cy="249855"/>
          </a:xfrm>
          <a:prstGeom prst="rect">
            <a:avLst/>
          </a:prstGeom>
        </p:spPr>
      </p:pic>
      <p:sp>
        <p:nvSpPr>
          <p:cNvPr id="24" name="TextBox 23">
            <a:extLst>
              <a:ext uri="{FF2B5EF4-FFF2-40B4-BE49-F238E27FC236}">
                <a16:creationId xmlns:a16="http://schemas.microsoft.com/office/drawing/2014/main" id="{FEF8968C-2191-4D1B-B827-25ED761C7259}"/>
              </a:ext>
            </a:extLst>
          </p:cNvPr>
          <p:cNvSpPr txBox="1"/>
          <p:nvPr/>
        </p:nvSpPr>
        <p:spPr>
          <a:xfrm>
            <a:off x="8209305" y="2843867"/>
            <a:ext cx="3200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KDOC</a:t>
            </a:r>
          </a:p>
          <a:p>
            <a:pPr marL="742950" lvl="1" indent="-285750">
              <a:buFont typeface="Arial" panose="020B0604020202020204" pitchFamily="34" charset="0"/>
              <a:buChar char="•"/>
            </a:pPr>
            <a:r>
              <a:rPr lang="en-US" dirty="0"/>
              <a:t>Identification of pilot counties based on DMC (RED) Data and Disparities</a:t>
            </a:r>
          </a:p>
        </p:txBody>
      </p:sp>
    </p:spTree>
    <p:extLst>
      <p:ext uri="{BB962C8B-B14F-4D97-AF65-F5344CB8AC3E}">
        <p14:creationId xmlns:p14="http://schemas.microsoft.com/office/powerpoint/2010/main" val="3990667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8612D8BD-7276-4D12-A1D3-D1CCDCCDC9C0}"/>
              </a:ext>
            </a:extLst>
          </p:cNvPr>
          <p:cNvGraphicFramePr>
            <a:graphicFrameLocks/>
          </p:cNvGraphicFramePr>
          <p:nvPr>
            <p:extLst>
              <p:ext uri="{D42A27DB-BD31-4B8C-83A1-F6EECF244321}">
                <p14:modId xmlns:p14="http://schemas.microsoft.com/office/powerpoint/2010/main" val="563810958"/>
              </p:ext>
            </p:extLst>
          </p:nvPr>
        </p:nvGraphicFramePr>
        <p:xfrm>
          <a:off x="803249" y="1221581"/>
          <a:ext cx="10533881" cy="5062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856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A3EA0E8-4F0C-4834-A8F7-B2038717E880}"/>
              </a:ext>
            </a:extLst>
          </p:cNvPr>
          <p:cNvGraphicFramePr>
            <a:graphicFrameLocks/>
          </p:cNvGraphicFramePr>
          <p:nvPr>
            <p:extLst>
              <p:ext uri="{D42A27DB-BD31-4B8C-83A1-F6EECF244321}">
                <p14:modId xmlns:p14="http://schemas.microsoft.com/office/powerpoint/2010/main" val="3201685119"/>
              </p:ext>
            </p:extLst>
          </p:nvPr>
        </p:nvGraphicFramePr>
        <p:xfrm>
          <a:off x="1466851" y="1479550"/>
          <a:ext cx="9885464" cy="47982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13141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C5A1D1-658B-4855-8E79-DA82059A4981}"/>
              </a:ext>
            </a:extLst>
          </p:cNvPr>
          <p:cNvSpPr>
            <a:spLocks noGrp="1"/>
          </p:cNvSpPr>
          <p:nvPr>
            <p:ph type="title"/>
          </p:nvPr>
        </p:nvSpPr>
        <p:spPr>
          <a:xfrm>
            <a:off x="492370" y="516835"/>
            <a:ext cx="3084844" cy="2103875"/>
          </a:xfrm>
        </p:spPr>
        <p:txBody>
          <a:bodyPr>
            <a:normAutofit/>
          </a:bodyPr>
          <a:lstStyle/>
          <a:p>
            <a:r>
              <a:rPr lang="en-US" sz="2800" b="1">
                <a:solidFill>
                  <a:srgbClr val="FFFFFF"/>
                </a:solidFill>
                <a:latin typeface="+mn-lt"/>
              </a:rPr>
              <a:t>Strategy Recommendations</a:t>
            </a:r>
            <a:br>
              <a:rPr lang="en-US" sz="2800" b="1">
                <a:solidFill>
                  <a:srgbClr val="FFFFFF"/>
                </a:solidFill>
              </a:rPr>
            </a:br>
            <a:endParaRPr lang="en-US" sz="2800">
              <a:solidFill>
                <a:srgbClr val="FFFFFF"/>
              </a:solidFill>
            </a:endParaRPr>
          </a:p>
        </p:txBody>
      </p:sp>
      <p:sp>
        <p:nvSpPr>
          <p:cNvPr id="9" name="Content Placeholder 8">
            <a:extLst>
              <a:ext uri="{FF2B5EF4-FFF2-40B4-BE49-F238E27FC236}">
                <a16:creationId xmlns:a16="http://schemas.microsoft.com/office/drawing/2014/main" id="{4903F0CA-993C-4822-8B6D-E8822E8CEB8C}"/>
              </a:ext>
            </a:extLst>
          </p:cNvPr>
          <p:cNvSpPr>
            <a:spLocks noGrp="1"/>
          </p:cNvSpPr>
          <p:nvPr>
            <p:ph idx="1"/>
          </p:nvPr>
        </p:nvSpPr>
        <p:spPr>
          <a:xfrm>
            <a:off x="492371" y="2653800"/>
            <a:ext cx="3084844" cy="3335519"/>
          </a:xfrm>
        </p:spPr>
        <p:txBody>
          <a:bodyPr>
            <a:normAutofit/>
          </a:bodyPr>
          <a:lstStyle/>
          <a:p>
            <a:pPr marL="0" indent="0">
              <a:buNone/>
            </a:pPr>
            <a:r>
              <a:rPr lang="en-US" sz="1500" b="1">
                <a:solidFill>
                  <a:srgbClr val="FFFFFF"/>
                </a:solidFill>
              </a:rPr>
              <a:t>Strategies related to 23 gaps and disparities for system improvement and capacity for data use were identified.</a:t>
            </a:r>
          </a:p>
          <a:p>
            <a:endParaRPr lang="en-US" sz="1500">
              <a:solidFill>
                <a:srgbClr val="FFFFFF"/>
              </a:solidFill>
            </a:endParaRPr>
          </a:p>
        </p:txBody>
      </p:sp>
      <p:sp>
        <p:nvSpPr>
          <p:cNvPr id="29" name="Rectangle 2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Table 2">
            <a:extLst>
              <a:ext uri="{FF2B5EF4-FFF2-40B4-BE49-F238E27FC236}">
                <a16:creationId xmlns:a16="http://schemas.microsoft.com/office/drawing/2014/main" id="{B6AE8D73-7D15-4FBD-A2A8-EA928092275A}"/>
              </a:ext>
            </a:extLst>
          </p:cNvPr>
          <p:cNvGraphicFramePr>
            <a:graphicFrameLocks noGrp="1"/>
          </p:cNvGraphicFramePr>
          <p:nvPr>
            <p:extLst>
              <p:ext uri="{D42A27DB-BD31-4B8C-83A1-F6EECF244321}">
                <p14:modId xmlns:p14="http://schemas.microsoft.com/office/powerpoint/2010/main" val="2091436817"/>
              </p:ext>
            </p:extLst>
          </p:nvPr>
        </p:nvGraphicFramePr>
        <p:xfrm>
          <a:off x="4271961" y="350044"/>
          <a:ext cx="7815263" cy="6409712"/>
        </p:xfrm>
        <a:graphic>
          <a:graphicData uri="http://schemas.openxmlformats.org/drawingml/2006/table">
            <a:tbl>
              <a:tblPr firstRow="1" bandRow="1">
                <a:tableStyleId>{5C22544A-7EE6-4342-B048-85BDC9FD1C3A}</a:tableStyleId>
              </a:tblPr>
              <a:tblGrid>
                <a:gridCol w="2275983">
                  <a:extLst>
                    <a:ext uri="{9D8B030D-6E8A-4147-A177-3AD203B41FA5}">
                      <a16:colId xmlns:a16="http://schemas.microsoft.com/office/drawing/2014/main" val="162981171"/>
                    </a:ext>
                  </a:extLst>
                </a:gridCol>
                <a:gridCol w="2603713">
                  <a:extLst>
                    <a:ext uri="{9D8B030D-6E8A-4147-A177-3AD203B41FA5}">
                      <a16:colId xmlns:a16="http://schemas.microsoft.com/office/drawing/2014/main" val="4240088629"/>
                    </a:ext>
                  </a:extLst>
                </a:gridCol>
                <a:gridCol w="2935567">
                  <a:extLst>
                    <a:ext uri="{9D8B030D-6E8A-4147-A177-3AD203B41FA5}">
                      <a16:colId xmlns:a16="http://schemas.microsoft.com/office/drawing/2014/main" val="1850044200"/>
                    </a:ext>
                  </a:extLst>
                </a:gridCol>
              </a:tblGrid>
              <a:tr h="475434">
                <a:tc>
                  <a:txBody>
                    <a:bodyPr/>
                    <a:lstStyle/>
                    <a:p>
                      <a:pPr algn="ctr" fontAlgn="ctr"/>
                      <a:r>
                        <a:rPr lang="en-US" sz="1800" b="1" u="none" strike="noStrike">
                          <a:effectLst/>
                        </a:rPr>
                        <a:t>System Gaps/Disparities</a:t>
                      </a:r>
                      <a:endParaRPr lang="en-US" sz="1800" b="1" i="0" u="none" strike="noStrike">
                        <a:solidFill>
                          <a:srgbClr val="FFFFFF"/>
                        </a:solidFill>
                        <a:effectLst/>
                        <a:latin typeface="Calibri" panose="020F0502020204030204" pitchFamily="34" charset="0"/>
                      </a:endParaRPr>
                    </a:p>
                  </a:txBody>
                  <a:tcPr marL="0" marR="0" marT="0" marB="0" anchor="ctr"/>
                </a:tc>
                <a:tc>
                  <a:txBody>
                    <a:bodyPr/>
                    <a:lstStyle/>
                    <a:p>
                      <a:pPr algn="ctr" fontAlgn="ctr"/>
                      <a:r>
                        <a:rPr lang="en-US" sz="1800" b="1" u="none" strike="noStrike">
                          <a:effectLst/>
                        </a:rPr>
                        <a:t>System Improvements</a:t>
                      </a:r>
                      <a:endParaRPr lang="en-US" sz="1800" b="1" i="0" u="none" strike="noStrike">
                        <a:solidFill>
                          <a:srgbClr val="FFFFFF"/>
                        </a:solidFill>
                        <a:effectLst/>
                        <a:latin typeface="Calibri" panose="020F0502020204030204" pitchFamily="34" charset="0"/>
                      </a:endParaRPr>
                    </a:p>
                  </a:txBody>
                  <a:tcPr marL="0" marR="0" marT="0" marB="0" anchor="ctr"/>
                </a:tc>
                <a:tc>
                  <a:txBody>
                    <a:bodyPr/>
                    <a:lstStyle/>
                    <a:p>
                      <a:pPr algn="ctr" fontAlgn="ctr"/>
                      <a:r>
                        <a:rPr lang="en-US" sz="1800" b="1" u="none" strike="noStrike" dirty="0">
                          <a:effectLst/>
                        </a:rPr>
                        <a:t>Potential Change Lever Considerations</a:t>
                      </a:r>
                      <a:endParaRPr lang="en-US" sz="18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3568684179"/>
                  </a:ext>
                </a:extLst>
              </a:tr>
              <a:tr h="3105901">
                <a:tc>
                  <a:txBody>
                    <a:bodyPr/>
                    <a:lstStyle/>
                    <a:p>
                      <a:pPr algn="l" fontAlgn="t"/>
                      <a:r>
                        <a:rPr lang="en-US" sz="1400" u="none" strike="noStrike">
                          <a:effectLst/>
                          <a:highlight>
                            <a:srgbClr val="FFFF00"/>
                          </a:highlight>
                        </a:rPr>
                        <a:t>Tracking Youth: No way to track a given youth from arrest through discharge</a:t>
                      </a:r>
                      <a:r>
                        <a:rPr lang="en-US" sz="1400" u="none" strike="noStrike">
                          <a:effectLst/>
                        </a:rPr>
                        <a:t>. Being able to track youth would allow for better understanding of the youth experience with the system. </a:t>
                      </a:r>
                      <a:endParaRPr lang="en-US" sz="1400" b="1"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a:effectLst/>
                          <a:highlight>
                            <a:srgbClr val="FFFF00"/>
                          </a:highlight>
                        </a:rPr>
                        <a:t>Integrated, centralized data system where youth information is collectively stored. </a:t>
                      </a:r>
                      <a:endParaRPr lang="en-US" sz="1400" b="0" i="0" u="none" strike="noStrike">
                        <a:solidFill>
                          <a:srgbClr val="FF0000"/>
                        </a:solidFill>
                        <a:effectLst/>
                        <a:highlight>
                          <a:srgbClr val="FFFF00"/>
                        </a:highlight>
                        <a:latin typeface="Calibri" panose="020F0502020204030204" pitchFamily="34" charset="0"/>
                      </a:endParaRPr>
                    </a:p>
                  </a:txBody>
                  <a:tcPr marL="0" marR="0" marT="0" marB="0"/>
                </a:tc>
                <a:tc>
                  <a:txBody>
                    <a:bodyPr/>
                    <a:lstStyle/>
                    <a:p>
                      <a:pPr algn="l" fontAlgn="t"/>
                      <a:r>
                        <a:rPr lang="en-US" sz="1400" u="none" strike="noStrike">
                          <a:effectLst/>
                        </a:rPr>
                        <a:t>1. </a:t>
                      </a:r>
                      <a:r>
                        <a:rPr lang="en-US" sz="1400" u="none" strike="noStrike">
                          <a:effectLst/>
                          <a:highlight>
                            <a:srgbClr val="FFFF00"/>
                          </a:highlight>
                        </a:rPr>
                        <a:t>Develop and provide integrated tracking system </a:t>
                      </a:r>
                      <a:r>
                        <a:rPr lang="en-US" sz="1400" u="none" strike="noStrike">
                          <a:effectLst/>
                        </a:rPr>
                        <a:t>to support electronic collection and sharing of information across the justice system and partner agencies  (e.g., DCF, School).</a:t>
                      </a:r>
                      <a:br>
                        <a:rPr lang="en-US" sz="1400" u="none" strike="noStrike">
                          <a:effectLst/>
                        </a:rPr>
                      </a:br>
                      <a:r>
                        <a:rPr lang="en-US" sz="1400" u="none" strike="noStrike">
                          <a:effectLst/>
                        </a:rPr>
                        <a:t>2. </a:t>
                      </a:r>
                      <a:r>
                        <a:rPr lang="en-US" sz="1400" u="none" strike="noStrike">
                          <a:effectLst/>
                          <a:highlight>
                            <a:srgbClr val="FFFF00"/>
                          </a:highlight>
                        </a:rPr>
                        <a:t>Support centralized platforms across agency partners</a:t>
                      </a:r>
                      <a:r>
                        <a:rPr lang="en-US" sz="1400" u="none" strike="noStrike">
                          <a:effectLst/>
                        </a:rPr>
                        <a:t> to coordinate electronic forms and data collection (e.g., risk and need assessment on paper).</a:t>
                      </a:r>
                      <a:br>
                        <a:rPr lang="en-US" sz="1400" u="none" strike="noStrike">
                          <a:effectLst/>
                        </a:rPr>
                      </a:br>
                      <a:r>
                        <a:rPr lang="en-US" sz="1400" u="none" strike="noStrike">
                          <a:effectLst/>
                        </a:rPr>
                        <a:t>3</a:t>
                      </a:r>
                      <a:r>
                        <a:rPr lang="en-US" sz="1400" u="none" strike="noStrike">
                          <a:effectLst/>
                          <a:highlight>
                            <a:srgbClr val="FFFF00"/>
                          </a:highlight>
                        </a:rPr>
                        <a:t>. Support integrated data reports and collaborative cross-agency review </a:t>
                      </a:r>
                      <a:r>
                        <a:rPr lang="en-US" sz="1400" u="none" strike="noStrike">
                          <a:effectLst/>
                        </a:rPr>
                        <a:t>to system and multiple agencies within juvenile justice system and/or related systems (e.g., DCF, School).      </a:t>
                      </a:r>
                      <a:endParaRPr lang="en-US"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939831191"/>
                  </a:ext>
                </a:extLst>
              </a:tr>
              <a:tr h="2755171">
                <a:tc>
                  <a:txBody>
                    <a:bodyPr/>
                    <a:lstStyle/>
                    <a:p>
                      <a:pPr algn="l" fontAlgn="t"/>
                      <a:r>
                        <a:rPr lang="en-US" sz="1400" u="none" strike="noStrike">
                          <a:effectLst/>
                          <a:highlight>
                            <a:srgbClr val="FFFF00"/>
                          </a:highlight>
                        </a:rPr>
                        <a:t>Data Collection: Improve data collection relating to adjudications and dispositions </a:t>
                      </a:r>
                      <a:r>
                        <a:rPr lang="en-US" sz="1400" u="none" strike="noStrike">
                          <a:effectLst/>
                        </a:rPr>
                        <a:t>from the courts with demographic characteristics, involvement with DCF (crossover youth), utilization of victims' services, and lengths of time it takes to move through various stages of the system.</a:t>
                      </a:r>
                      <a:endParaRPr lang="en-US" sz="1400" b="1"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a:effectLst/>
                        </a:rPr>
                        <a:t> </a:t>
                      </a:r>
                      <a:r>
                        <a:rPr lang="en-US" sz="1400" u="none" strike="noStrike">
                          <a:effectLst/>
                          <a:highlight>
                            <a:srgbClr val="FFFF00"/>
                          </a:highlight>
                        </a:rPr>
                        <a:t>Establish enhanced data-collection guidelines/policies</a:t>
                      </a:r>
                      <a:r>
                        <a:rPr lang="en-US" sz="1400" u="none" strike="noStrike">
                          <a:effectLst/>
                        </a:rPr>
                        <a:t>. Provide resources and support for integrated data personnel across systems/partners. </a:t>
                      </a:r>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1. </a:t>
                      </a:r>
                      <a:r>
                        <a:rPr lang="en-US" sz="1400" u="none" strike="noStrike" dirty="0">
                          <a:effectLst/>
                          <a:highlight>
                            <a:srgbClr val="FFFF00"/>
                          </a:highlight>
                        </a:rPr>
                        <a:t>Establish protocols for all agencies involved in the juvenile justice system </a:t>
                      </a:r>
                      <a:r>
                        <a:rPr lang="en-US" sz="1400" u="none" strike="noStrike" dirty="0">
                          <a:effectLst/>
                        </a:rPr>
                        <a:t>to collect data on youth pertinent to their office and to record the data electronically.</a:t>
                      </a:r>
                      <a:br>
                        <a:rPr lang="en-US" sz="1400" u="none" strike="noStrike" dirty="0">
                          <a:effectLst/>
                        </a:rPr>
                      </a:br>
                      <a:r>
                        <a:rPr lang="en-US" sz="1400" u="none" strike="noStrike" dirty="0">
                          <a:effectLst/>
                        </a:rPr>
                        <a:t>2</a:t>
                      </a:r>
                      <a:r>
                        <a:rPr lang="en-US" sz="1400" u="none" strike="noStrike" dirty="0">
                          <a:effectLst/>
                          <a:highlight>
                            <a:srgbClr val="FFFF00"/>
                          </a:highlight>
                        </a:rPr>
                        <a:t>. Identify key data that should be minimally collected and shared across agencies.</a:t>
                      </a:r>
                      <a:br>
                        <a:rPr lang="en-US" sz="1400" u="none" strike="noStrike" dirty="0">
                          <a:effectLst/>
                        </a:rPr>
                      </a:br>
                      <a:r>
                        <a:rPr lang="en-US" sz="1400" u="none" strike="noStrike" dirty="0">
                          <a:effectLst/>
                        </a:rPr>
                        <a:t>3</a:t>
                      </a:r>
                      <a:r>
                        <a:rPr lang="en-US" sz="1400" u="none" strike="noStrike" dirty="0">
                          <a:effectLst/>
                          <a:highlight>
                            <a:srgbClr val="FFFF00"/>
                          </a:highlight>
                        </a:rPr>
                        <a:t>. Provide resources and supports for shared infrastructure and personnel </a:t>
                      </a:r>
                      <a:r>
                        <a:rPr lang="en-US" sz="1400" u="none" strike="noStrike" dirty="0">
                          <a:effectLst/>
                        </a:rPr>
                        <a:t>who can work across agencies/systems to centralize data collection. </a:t>
                      </a:r>
                      <a:endParaRPr lang="en-US"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538936666"/>
                  </a:ext>
                </a:extLst>
              </a:tr>
            </a:tbl>
          </a:graphicData>
        </a:graphic>
      </p:graphicFrame>
    </p:spTree>
    <p:extLst>
      <p:ext uri="{BB962C8B-B14F-4D97-AF65-F5344CB8AC3E}">
        <p14:creationId xmlns:p14="http://schemas.microsoft.com/office/powerpoint/2010/main" val="110474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22C3-2F02-406A-A99E-38E2CB59C5AC}"/>
              </a:ext>
            </a:extLst>
          </p:cNvPr>
          <p:cNvSpPr>
            <a:spLocks noGrp="1"/>
          </p:cNvSpPr>
          <p:nvPr>
            <p:ph type="title"/>
          </p:nvPr>
        </p:nvSpPr>
        <p:spPr/>
        <p:txBody>
          <a:bodyPr/>
          <a:lstStyle/>
          <a:p>
            <a:r>
              <a:rPr lang="en-US" dirty="0"/>
              <a:t>WYCO Challenges and Strength</a:t>
            </a:r>
          </a:p>
        </p:txBody>
      </p:sp>
      <p:sp>
        <p:nvSpPr>
          <p:cNvPr id="3" name="Content Placeholder 2">
            <a:extLst>
              <a:ext uri="{FF2B5EF4-FFF2-40B4-BE49-F238E27FC236}">
                <a16:creationId xmlns:a16="http://schemas.microsoft.com/office/drawing/2014/main" id="{114C6EF9-FA6B-4FBD-94EB-829A7DFCE0BD}"/>
              </a:ext>
            </a:extLst>
          </p:cNvPr>
          <p:cNvSpPr>
            <a:spLocks noGrp="1"/>
          </p:cNvSpPr>
          <p:nvPr>
            <p:ph sz="half" idx="1"/>
          </p:nvPr>
        </p:nvSpPr>
        <p:spPr/>
        <p:txBody>
          <a:bodyPr>
            <a:normAutofit fontScale="92500" lnSpcReduction="20000"/>
          </a:bodyPr>
          <a:lstStyle/>
          <a:p>
            <a:r>
              <a:rPr lang="en-US" sz="2400" dirty="0"/>
              <a:t>Strengths</a:t>
            </a:r>
          </a:p>
          <a:p>
            <a:pPr>
              <a:buFont typeface="Wingdings" panose="05000000000000000000" pitchFamily="2" charset="2"/>
              <a:buChar char="Ø"/>
            </a:pPr>
            <a:r>
              <a:rPr lang="en-US" sz="2400" dirty="0"/>
              <a:t>ThrYve Youth Collaborative</a:t>
            </a:r>
          </a:p>
          <a:p>
            <a:pPr lvl="1">
              <a:buFont typeface="Wingdings" panose="05000000000000000000" pitchFamily="2" charset="2"/>
              <a:buChar char="Ø"/>
            </a:pPr>
            <a:r>
              <a:rPr lang="en-US" sz="2200" dirty="0"/>
              <a:t>KU CCHD/ThrYve Knowledge &amp; Relationships</a:t>
            </a:r>
          </a:p>
          <a:p>
            <a:pPr lvl="1">
              <a:buFont typeface="Wingdings" panose="05000000000000000000" pitchFamily="2" charset="2"/>
              <a:buChar char="Ø"/>
            </a:pPr>
            <a:r>
              <a:rPr lang="en-US" sz="2000" dirty="0"/>
              <a:t>ThrYve Youth Justice &amp; Crime Prevention Partners Guided Process and System</a:t>
            </a:r>
          </a:p>
          <a:p>
            <a:pPr>
              <a:buFont typeface="Wingdings" panose="05000000000000000000" pitchFamily="2" charset="2"/>
              <a:buChar char="Ø"/>
            </a:pPr>
            <a:r>
              <a:rPr lang="en-US" sz="2200" dirty="0"/>
              <a:t>JCAB Support</a:t>
            </a:r>
          </a:p>
          <a:p>
            <a:pPr>
              <a:buFont typeface="Wingdings" panose="05000000000000000000" pitchFamily="2" charset="2"/>
              <a:buChar char="Ø"/>
            </a:pPr>
            <a:r>
              <a:rPr lang="en-US" sz="2400" dirty="0"/>
              <a:t>Supported Dialogue, Reflection, and Examining System Across System Partners</a:t>
            </a:r>
          </a:p>
          <a:p>
            <a:pPr lvl="1">
              <a:buFont typeface="Wingdings" panose="05000000000000000000" pitchFamily="2" charset="2"/>
              <a:buChar char="Ø"/>
            </a:pPr>
            <a:r>
              <a:rPr lang="en-US" sz="2200" dirty="0"/>
              <a:t>Justice System Understanding</a:t>
            </a:r>
          </a:p>
          <a:p>
            <a:pPr lvl="1">
              <a:buFont typeface="Wingdings" panose="05000000000000000000" pitchFamily="2" charset="2"/>
              <a:buChar char="Ø"/>
            </a:pPr>
            <a:r>
              <a:rPr lang="en-US" sz="2200" dirty="0"/>
              <a:t>Review in All Stages with Group</a:t>
            </a:r>
          </a:p>
          <a:p>
            <a:pPr>
              <a:buFont typeface="Wingdings" panose="05000000000000000000" pitchFamily="2" charset="2"/>
              <a:buChar char="Ø"/>
            </a:pPr>
            <a:r>
              <a:rPr lang="en-US" sz="2400" dirty="0"/>
              <a:t>KDOC Program Officer Engagement</a:t>
            </a:r>
          </a:p>
        </p:txBody>
      </p:sp>
      <p:sp>
        <p:nvSpPr>
          <p:cNvPr id="4" name="Content Placeholder 3">
            <a:extLst>
              <a:ext uri="{FF2B5EF4-FFF2-40B4-BE49-F238E27FC236}">
                <a16:creationId xmlns:a16="http://schemas.microsoft.com/office/drawing/2014/main" id="{A68BCFC3-B240-4439-9449-642F555AB62D}"/>
              </a:ext>
            </a:extLst>
          </p:cNvPr>
          <p:cNvSpPr>
            <a:spLocks noGrp="1"/>
          </p:cNvSpPr>
          <p:nvPr>
            <p:ph sz="half" idx="2"/>
          </p:nvPr>
        </p:nvSpPr>
        <p:spPr>
          <a:xfrm>
            <a:off x="6389370" y="2002898"/>
            <a:ext cx="4937760" cy="4023360"/>
          </a:xfrm>
        </p:spPr>
        <p:txBody>
          <a:bodyPr>
            <a:normAutofit fontScale="92500" lnSpcReduction="20000"/>
          </a:bodyPr>
          <a:lstStyle/>
          <a:p>
            <a:r>
              <a:rPr lang="en-US" sz="2400" dirty="0"/>
              <a:t>Challenges &amp; Opportunities</a:t>
            </a:r>
          </a:p>
          <a:p>
            <a:pPr>
              <a:buFont typeface="Wingdings" panose="05000000000000000000" pitchFamily="2" charset="2"/>
              <a:buChar char="Ø"/>
            </a:pPr>
            <a:r>
              <a:rPr lang="en-US" sz="2400" dirty="0"/>
              <a:t>Awareness of KDOC Pilot Selection</a:t>
            </a:r>
          </a:p>
          <a:p>
            <a:pPr>
              <a:buFont typeface="Wingdings" panose="05000000000000000000" pitchFamily="2" charset="2"/>
              <a:buChar char="Ø"/>
            </a:pPr>
            <a:r>
              <a:rPr lang="en-US" sz="2400" dirty="0"/>
              <a:t>Resources to support large data system changes </a:t>
            </a:r>
          </a:p>
          <a:p>
            <a:pPr lvl="1">
              <a:buFont typeface="Wingdings" panose="05000000000000000000" pitchFamily="2" charset="2"/>
              <a:buChar char="Ø"/>
            </a:pPr>
            <a:r>
              <a:rPr lang="en-US" sz="2200" dirty="0"/>
              <a:t>Identifying core set of data indicators</a:t>
            </a:r>
          </a:p>
          <a:p>
            <a:pPr>
              <a:buFont typeface="Wingdings" panose="05000000000000000000" pitchFamily="2" charset="2"/>
              <a:buChar char="Ø"/>
            </a:pPr>
            <a:r>
              <a:rPr lang="en-US" sz="2400" dirty="0"/>
              <a:t>Identified systems gaps (e.g., arrests and response)</a:t>
            </a:r>
          </a:p>
          <a:p>
            <a:pPr lvl="1">
              <a:buFont typeface="Wingdings" panose="05000000000000000000" pitchFamily="2" charset="2"/>
              <a:buChar char="Ø"/>
            </a:pPr>
            <a:r>
              <a:rPr lang="en-US" sz="2200" dirty="0"/>
              <a:t>Consider how to reduce calls for law enforcement to certain areas</a:t>
            </a:r>
          </a:p>
          <a:p>
            <a:pPr lvl="1">
              <a:buFont typeface="Wingdings" panose="05000000000000000000" pitchFamily="2" charset="2"/>
              <a:buChar char="Ø"/>
            </a:pPr>
            <a:r>
              <a:rPr lang="en-US" sz="2200" dirty="0"/>
              <a:t>Consider alternatives across system (e.g., arrest, diversion, </a:t>
            </a:r>
            <a:r>
              <a:rPr lang="en-US" sz="2200" dirty="0" err="1"/>
              <a:t>etc</a:t>
            </a:r>
            <a:r>
              <a:rPr lang="en-US" sz="2200" dirty="0"/>
              <a:t>)</a:t>
            </a:r>
          </a:p>
        </p:txBody>
      </p:sp>
    </p:spTree>
    <p:extLst>
      <p:ext uri="{BB962C8B-B14F-4D97-AF65-F5344CB8AC3E}">
        <p14:creationId xmlns:p14="http://schemas.microsoft.com/office/powerpoint/2010/main" val="3909040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E93A9-DF9B-42F6-A4F4-DC7239A80813}"/>
              </a:ext>
            </a:extLst>
          </p:cNvPr>
          <p:cNvSpPr>
            <a:spLocks noGrp="1"/>
          </p:cNvSpPr>
          <p:nvPr>
            <p:ph type="title"/>
          </p:nvPr>
        </p:nvSpPr>
        <p:spPr/>
        <p:txBody>
          <a:bodyPr/>
          <a:lstStyle/>
          <a:p>
            <a:r>
              <a:rPr lang="en-US" dirty="0"/>
              <a:t>Crawford County Preliminary Data Review and </a:t>
            </a:r>
            <a:r>
              <a:rPr lang="en-US" dirty="0" err="1"/>
              <a:t>Senemaking</a:t>
            </a:r>
            <a:endParaRPr lang="en-US" dirty="0"/>
          </a:p>
        </p:txBody>
      </p:sp>
      <p:sp>
        <p:nvSpPr>
          <p:cNvPr id="5" name="Text Placeholder 4">
            <a:extLst>
              <a:ext uri="{FF2B5EF4-FFF2-40B4-BE49-F238E27FC236}">
                <a16:creationId xmlns:a16="http://schemas.microsoft.com/office/drawing/2014/main" id="{689F1DCD-6F7B-4BB1-9473-47E22C27B2E6}"/>
              </a:ext>
            </a:extLst>
          </p:cNvPr>
          <p:cNvSpPr>
            <a:spLocks noGrp="1"/>
          </p:cNvSpPr>
          <p:nvPr>
            <p:ph type="body" idx="1"/>
          </p:nvPr>
        </p:nvSpPr>
        <p:spPr/>
        <p:txBody>
          <a:bodyPr>
            <a:normAutofit fontScale="85000" lnSpcReduction="20000"/>
          </a:bodyPr>
          <a:lstStyle/>
          <a:p>
            <a:r>
              <a:rPr lang="en-US" dirty="0"/>
              <a:t>Restorative Justice Study</a:t>
            </a:r>
          </a:p>
          <a:p>
            <a:endParaRPr lang="en-US" dirty="0"/>
          </a:p>
          <a:p>
            <a:r>
              <a:rPr lang="en-US" dirty="0"/>
              <a:t>What are we seeing? What does it mean?</a:t>
            </a:r>
          </a:p>
          <a:p>
            <a:endParaRPr lang="en-US" dirty="0"/>
          </a:p>
        </p:txBody>
      </p:sp>
    </p:spTree>
    <p:extLst>
      <p:ext uri="{BB962C8B-B14F-4D97-AF65-F5344CB8AC3E}">
        <p14:creationId xmlns:p14="http://schemas.microsoft.com/office/powerpoint/2010/main" val="254718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Shape 200">
            <a:extLst>
              <a:ext uri="{FF2B5EF4-FFF2-40B4-BE49-F238E27FC236}">
                <a16:creationId xmlns:a16="http://schemas.microsoft.com/office/drawing/2014/main" id="{CF80855A-09B5-4332-8CBC-E45DEB7755E1}"/>
              </a:ext>
            </a:extLst>
          </p:cNvPr>
          <p:cNvSpPr txBox="1"/>
          <p:nvPr/>
        </p:nvSpPr>
        <p:spPr>
          <a:xfrm>
            <a:off x="1066800" y="5252936"/>
            <a:ext cx="10058400" cy="1028715"/>
          </a:xfrm>
          <a:prstGeom prst="rect">
            <a:avLst/>
          </a:prstGeom>
        </p:spPr>
        <p:txBody>
          <a:bodyPr vert="horz" lIns="91440" tIns="45720" rIns="91440" bIns="45720" rtlCol="0" anchor="b" anchorCtr="0">
            <a:normAutofit/>
          </a:bodyPr>
          <a:lstStyle/>
          <a:p>
            <a:pPr marR="0" lvl="0" indent="0" algn="ctr" fontAlgn="auto">
              <a:lnSpc>
                <a:spcPct val="85000"/>
              </a:lnSpc>
              <a:spcBef>
                <a:spcPct val="0"/>
              </a:spcBef>
              <a:spcAft>
                <a:spcPts val="600"/>
              </a:spcAft>
              <a:buClrTx/>
              <a:buSzTx/>
              <a:tabLst/>
              <a:defRPr/>
            </a:pPr>
            <a:r>
              <a:rPr kumimoji="0" lang="en-US" sz="4800" b="0" i="0" u="none" strike="noStrike" cap="none" spc="-50" normalizeH="0" noProof="0">
                <a:ln>
                  <a:noFill/>
                </a:ln>
                <a:solidFill>
                  <a:srgbClr val="FFFFFF"/>
                </a:solidFill>
                <a:effectLst/>
                <a:uLnTx/>
                <a:uFillTx/>
                <a:latin typeface="+mj-lt"/>
                <a:ea typeface="+mj-ea"/>
                <a:cs typeface="+mj-cs"/>
                <a:sym typeface="Impact"/>
              </a:rPr>
              <a:t>Crawford County</a:t>
            </a:r>
          </a:p>
        </p:txBody>
      </p:sp>
      <p:sp>
        <p:nvSpPr>
          <p:cNvPr id="23" name="Rectangle 2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 name="Content Placeholder 8">
            <a:extLst>
              <a:ext uri="{FF2B5EF4-FFF2-40B4-BE49-F238E27FC236}">
                <a16:creationId xmlns:a16="http://schemas.microsoft.com/office/drawing/2014/main" id="{366F5889-E67F-4F5D-B38E-DF2F49B97CC1}"/>
              </a:ext>
            </a:extLst>
          </p:cNvPr>
          <p:cNvGraphicFramePr>
            <a:graphicFrameLocks noGrp="1"/>
          </p:cNvGraphicFramePr>
          <p:nvPr>
            <p:ph idx="1"/>
            <p:extLst>
              <p:ext uri="{D42A27DB-BD31-4B8C-83A1-F6EECF244321}">
                <p14:modId xmlns:p14="http://schemas.microsoft.com/office/powerpoint/2010/main" val="163036043"/>
              </p:ext>
            </p:extLst>
          </p:nvPr>
        </p:nvGraphicFramePr>
        <p:xfrm>
          <a:off x="643466" y="643466"/>
          <a:ext cx="11308028" cy="3979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8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03" name="Picture 102" descr="Diagram&#10;&#10;Description automatically generated">
            <a:extLst>
              <a:ext uri="{FF2B5EF4-FFF2-40B4-BE49-F238E27FC236}">
                <a16:creationId xmlns:a16="http://schemas.microsoft.com/office/drawing/2014/main" id="{217D6037-EC19-4852-AFEB-28C37CF89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063" y="0"/>
            <a:ext cx="5351874" cy="7812956"/>
          </a:xfrm>
          <a:prstGeom prst="rect">
            <a:avLst/>
          </a:prstGeom>
        </p:spPr>
      </p:pic>
      <p:sp>
        <p:nvSpPr>
          <p:cNvPr id="104" name="Rectangle 103">
            <a:extLst>
              <a:ext uri="{FF2B5EF4-FFF2-40B4-BE49-F238E27FC236}">
                <a16:creationId xmlns:a16="http://schemas.microsoft.com/office/drawing/2014/main" id="{B7BCA85F-635D-4D7D-9255-B7CE3F58CC13}"/>
              </a:ext>
            </a:extLst>
          </p:cNvPr>
          <p:cNvSpPr/>
          <p:nvPr/>
        </p:nvSpPr>
        <p:spPr>
          <a:xfrm>
            <a:off x="3420063" y="4354286"/>
            <a:ext cx="1347880" cy="3309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7" name="Picture 106" descr="Diagram&#10;&#10;Description automatically generated">
            <a:extLst>
              <a:ext uri="{FF2B5EF4-FFF2-40B4-BE49-F238E27FC236}">
                <a16:creationId xmlns:a16="http://schemas.microsoft.com/office/drawing/2014/main" id="{422CDBF2-19A2-4039-B3FA-C11F5B92B413}"/>
              </a:ext>
            </a:extLst>
          </p:cNvPr>
          <p:cNvPicPr>
            <a:picLocks noChangeAspect="1"/>
          </p:cNvPicPr>
          <p:nvPr/>
        </p:nvPicPr>
        <p:blipFill rotWithShape="1">
          <a:blip r:embed="rId3">
            <a:extLst>
              <a:ext uri="{28A0092B-C50C-407E-A947-70E740481C1C}">
                <a14:useLocalDpi xmlns:a14="http://schemas.microsoft.com/office/drawing/2010/main" val="0"/>
              </a:ext>
            </a:extLst>
          </a:blip>
          <a:srcRect t="56865" r="79983" b="450"/>
          <a:stretch/>
        </p:blipFill>
        <p:spPr>
          <a:xfrm>
            <a:off x="1168245" y="2343150"/>
            <a:ext cx="939955" cy="2927350"/>
          </a:xfrm>
          <a:prstGeom prst="rect">
            <a:avLst/>
          </a:prstGeom>
        </p:spPr>
      </p:pic>
      <p:sp>
        <p:nvSpPr>
          <p:cNvPr id="5" name="Oval 4">
            <a:extLst>
              <a:ext uri="{FF2B5EF4-FFF2-40B4-BE49-F238E27FC236}">
                <a16:creationId xmlns:a16="http://schemas.microsoft.com/office/drawing/2014/main" id="{A6C6BBA4-68AC-420C-8BBA-7382FD9598B8}"/>
              </a:ext>
            </a:extLst>
          </p:cNvPr>
          <p:cNvSpPr/>
          <p:nvPr/>
        </p:nvSpPr>
        <p:spPr>
          <a:xfrm>
            <a:off x="5812971" y="0"/>
            <a:ext cx="998375" cy="326571"/>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1A90371E-A2E2-43FB-B2D4-183BD57D68CC}"/>
              </a:ext>
            </a:extLst>
          </p:cNvPr>
          <p:cNvSpPr/>
          <p:nvPr/>
        </p:nvSpPr>
        <p:spPr>
          <a:xfrm>
            <a:off x="5812971" y="572278"/>
            <a:ext cx="998375" cy="326571"/>
          </a:xfrm>
          <a:prstGeom prst="ellipse">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474DFB1-52D7-4E7F-A0E1-DCD7B2441684}"/>
              </a:ext>
            </a:extLst>
          </p:cNvPr>
          <p:cNvSpPr/>
          <p:nvPr/>
        </p:nvSpPr>
        <p:spPr>
          <a:xfrm>
            <a:off x="7392955" y="1001486"/>
            <a:ext cx="998375" cy="326571"/>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86D72F8D-3166-4348-A792-C3DA69A03713}"/>
              </a:ext>
            </a:extLst>
          </p:cNvPr>
          <p:cNvSpPr/>
          <p:nvPr/>
        </p:nvSpPr>
        <p:spPr>
          <a:xfrm>
            <a:off x="4859693" y="1937657"/>
            <a:ext cx="998375" cy="326571"/>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DD9D277-DA5D-4C77-8905-BC62054CA099}"/>
              </a:ext>
            </a:extLst>
          </p:cNvPr>
          <p:cNvSpPr/>
          <p:nvPr/>
        </p:nvSpPr>
        <p:spPr>
          <a:xfrm>
            <a:off x="7782893" y="4279638"/>
            <a:ext cx="998375" cy="326571"/>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BFBD86C-C7F9-4495-BF72-76287B60B866}"/>
              </a:ext>
            </a:extLst>
          </p:cNvPr>
          <p:cNvSpPr/>
          <p:nvPr/>
        </p:nvSpPr>
        <p:spPr>
          <a:xfrm>
            <a:off x="6893767" y="1918994"/>
            <a:ext cx="998375" cy="326571"/>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D1C6981-B609-4DEF-BB75-AC0C6817EA56}"/>
              </a:ext>
            </a:extLst>
          </p:cNvPr>
          <p:cNvSpPr/>
          <p:nvPr/>
        </p:nvSpPr>
        <p:spPr>
          <a:xfrm>
            <a:off x="5515947" y="3453428"/>
            <a:ext cx="998375" cy="326571"/>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46EBC5A9-09F6-4253-BA3C-30BA60980196}"/>
              </a:ext>
            </a:extLst>
          </p:cNvPr>
          <p:cNvSpPr/>
          <p:nvPr/>
        </p:nvSpPr>
        <p:spPr>
          <a:xfrm>
            <a:off x="7081057" y="5237388"/>
            <a:ext cx="623794" cy="326571"/>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EB680CE-F053-4175-838A-013C4E80C77A}"/>
              </a:ext>
            </a:extLst>
          </p:cNvPr>
          <p:cNvSpPr/>
          <p:nvPr/>
        </p:nvSpPr>
        <p:spPr>
          <a:xfrm>
            <a:off x="5449109" y="5237388"/>
            <a:ext cx="727723" cy="326571"/>
          </a:xfrm>
          <a:prstGeom prst="ellipse">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23" name="Content Placeholder 8">
            <a:extLst>
              <a:ext uri="{FF2B5EF4-FFF2-40B4-BE49-F238E27FC236}">
                <a16:creationId xmlns:a16="http://schemas.microsoft.com/office/drawing/2014/main" id="{772D552F-79DE-46DB-B81D-9D51A7A0C715}"/>
              </a:ext>
            </a:extLst>
          </p:cNvPr>
          <p:cNvSpPr>
            <a:spLocks noGrp="1"/>
          </p:cNvSpPr>
          <p:nvPr>
            <p:ph idx="1"/>
          </p:nvPr>
        </p:nvSpPr>
        <p:spPr>
          <a:xfrm>
            <a:off x="8990813" y="2272456"/>
            <a:ext cx="3043685" cy="2081830"/>
          </a:xfrm>
        </p:spPr>
        <p:txBody>
          <a:bodyPr anchor="t">
            <a:normAutofit/>
          </a:bodyPr>
          <a:lstStyle/>
          <a:p>
            <a:pPr marL="457200" indent="-457200">
              <a:buFont typeface="+mj-lt"/>
              <a:buAutoNum type="arabicPeriod"/>
            </a:pPr>
            <a:r>
              <a:rPr lang="en-US" sz="2000" dirty="0">
                <a:solidFill>
                  <a:schemeClr val="bg1"/>
                </a:solidFill>
                <a:latin typeface="Quire Sans Pro Light" panose="020B0302040400020003" pitchFamily="34" charset="0"/>
              </a:rPr>
              <a:t>Arrest</a:t>
            </a:r>
          </a:p>
          <a:p>
            <a:pPr marL="457200" indent="-457200">
              <a:buFont typeface="+mj-lt"/>
              <a:buAutoNum type="arabicPeriod"/>
            </a:pPr>
            <a:r>
              <a:rPr lang="en-US" sz="2000" dirty="0">
                <a:solidFill>
                  <a:schemeClr val="bg1"/>
                </a:solidFill>
                <a:latin typeface="Quire Sans Pro Light" panose="020B0302040400020003" pitchFamily="34" charset="0"/>
              </a:rPr>
              <a:t>Diversion</a:t>
            </a:r>
          </a:p>
          <a:p>
            <a:pPr marL="457200" indent="-457200">
              <a:buFont typeface="+mj-lt"/>
              <a:buAutoNum type="arabicPeriod"/>
            </a:pPr>
            <a:r>
              <a:rPr lang="en-US" sz="2000" dirty="0">
                <a:solidFill>
                  <a:schemeClr val="bg1"/>
                </a:solidFill>
                <a:latin typeface="Quire Sans Pro Light" panose="020B0302040400020003" pitchFamily="34" charset="0"/>
              </a:rPr>
              <a:t>Detention</a:t>
            </a:r>
          </a:p>
          <a:p>
            <a:pPr marL="457200" indent="-457200">
              <a:buFont typeface="+mj-lt"/>
              <a:buAutoNum type="arabicPeriod"/>
            </a:pPr>
            <a:r>
              <a:rPr lang="en-US" sz="2000" dirty="0">
                <a:solidFill>
                  <a:schemeClr val="bg1"/>
                </a:solidFill>
                <a:latin typeface="Quire Sans Pro Light" panose="020B0302040400020003" pitchFamily="34" charset="0"/>
              </a:rPr>
              <a:t>Delinquency/Guilty Findings</a:t>
            </a:r>
            <a:endParaRPr lang="en-US" sz="1600" dirty="0">
              <a:solidFill>
                <a:schemeClr val="bg1"/>
              </a:solidFill>
              <a:latin typeface="Quire Sans Pro Light" panose="020B0302040400020003" pitchFamily="34" charset="0"/>
            </a:endParaRPr>
          </a:p>
          <a:p>
            <a:endParaRPr lang="en-US" sz="1900" dirty="0">
              <a:latin typeface="Quire Sans Pro Light" panose="020B0302040400020003" pitchFamily="34" charset="0"/>
            </a:endParaRPr>
          </a:p>
        </p:txBody>
      </p:sp>
    </p:spTree>
    <p:extLst>
      <p:ext uri="{BB962C8B-B14F-4D97-AF65-F5344CB8AC3E}">
        <p14:creationId xmlns:p14="http://schemas.microsoft.com/office/powerpoint/2010/main" val="299063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103" name="Picture 102" descr="Diagram&#10;&#10;Description automatically generated">
            <a:extLst>
              <a:ext uri="{FF2B5EF4-FFF2-40B4-BE49-F238E27FC236}">
                <a16:creationId xmlns:a16="http://schemas.microsoft.com/office/drawing/2014/main" id="{217D6037-EC19-4852-AFEB-28C37CF897AF}"/>
              </a:ext>
            </a:extLst>
          </p:cNvPr>
          <p:cNvPicPr>
            <a:picLocks noChangeAspect="1"/>
          </p:cNvPicPr>
          <p:nvPr/>
        </p:nvPicPr>
        <p:blipFill rotWithShape="1">
          <a:blip r:embed="rId3">
            <a:extLst>
              <a:ext uri="{28A0092B-C50C-407E-A947-70E740481C1C}">
                <a14:useLocalDpi xmlns:a14="http://schemas.microsoft.com/office/drawing/2010/main" val="0"/>
              </a:ext>
            </a:extLst>
          </a:blip>
          <a:srcRect b="55370"/>
          <a:stretch/>
        </p:blipFill>
        <p:spPr>
          <a:xfrm>
            <a:off x="2108200" y="641555"/>
            <a:ext cx="8556543" cy="5574890"/>
          </a:xfrm>
          <a:prstGeom prst="rect">
            <a:avLst/>
          </a:prstGeom>
        </p:spPr>
      </p:pic>
      <p:pic>
        <p:nvPicPr>
          <p:cNvPr id="107" name="Picture 106" descr="Diagram&#10;&#10;Description automatically generated">
            <a:extLst>
              <a:ext uri="{FF2B5EF4-FFF2-40B4-BE49-F238E27FC236}">
                <a16:creationId xmlns:a16="http://schemas.microsoft.com/office/drawing/2014/main" id="{422CDBF2-19A2-4039-B3FA-C11F5B92B413}"/>
              </a:ext>
            </a:extLst>
          </p:cNvPr>
          <p:cNvPicPr>
            <a:picLocks noChangeAspect="1"/>
          </p:cNvPicPr>
          <p:nvPr/>
        </p:nvPicPr>
        <p:blipFill rotWithShape="1">
          <a:blip r:embed="rId3">
            <a:extLst>
              <a:ext uri="{28A0092B-C50C-407E-A947-70E740481C1C}">
                <a14:useLocalDpi xmlns:a14="http://schemas.microsoft.com/office/drawing/2010/main" val="0"/>
              </a:ext>
            </a:extLst>
          </a:blip>
          <a:srcRect t="56865" r="79983" b="450"/>
          <a:stretch/>
        </p:blipFill>
        <p:spPr>
          <a:xfrm>
            <a:off x="587302" y="1965325"/>
            <a:ext cx="939955" cy="2927350"/>
          </a:xfrm>
          <a:prstGeom prst="rect">
            <a:avLst/>
          </a:prstGeom>
        </p:spPr>
      </p:pic>
    </p:spTree>
    <p:extLst>
      <p:ext uri="{BB962C8B-B14F-4D97-AF65-F5344CB8AC3E}">
        <p14:creationId xmlns:p14="http://schemas.microsoft.com/office/powerpoint/2010/main" val="2852901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55009C7-0633-4514-AD4C-5FBE8C370288}"/>
              </a:ext>
            </a:extLst>
          </p:cNvPr>
          <p:cNvPicPr>
            <a:picLocks noChangeAspect="1"/>
          </p:cNvPicPr>
          <p:nvPr/>
        </p:nvPicPr>
        <p:blipFill rotWithShape="1">
          <a:blip r:embed="rId3">
            <a:extLst>
              <a:ext uri="{28A0092B-C50C-407E-A947-70E740481C1C}">
                <a14:useLocalDpi xmlns:a14="http://schemas.microsoft.com/office/drawing/2010/main" val="0"/>
              </a:ext>
            </a:extLst>
          </a:blip>
          <a:srcRect t="56865" r="79983" b="450"/>
          <a:stretch/>
        </p:blipFill>
        <p:spPr>
          <a:xfrm>
            <a:off x="587302" y="1965325"/>
            <a:ext cx="939955" cy="2927350"/>
          </a:xfrm>
          <a:prstGeom prst="rect">
            <a:avLst/>
          </a:prstGeom>
        </p:spPr>
      </p:pic>
      <p:pic>
        <p:nvPicPr>
          <p:cNvPr id="6" name="Picture 5" descr="Diagram&#10;&#10;Description automatically generated">
            <a:extLst>
              <a:ext uri="{FF2B5EF4-FFF2-40B4-BE49-F238E27FC236}">
                <a16:creationId xmlns:a16="http://schemas.microsoft.com/office/drawing/2014/main" id="{1C204960-C367-4399-A1A9-8918EB923851}"/>
              </a:ext>
            </a:extLst>
          </p:cNvPr>
          <p:cNvPicPr>
            <a:picLocks noChangeAspect="1"/>
          </p:cNvPicPr>
          <p:nvPr/>
        </p:nvPicPr>
        <p:blipFill rotWithShape="1">
          <a:blip r:embed="rId3">
            <a:extLst>
              <a:ext uri="{28A0092B-C50C-407E-A947-70E740481C1C}">
                <a14:useLocalDpi xmlns:a14="http://schemas.microsoft.com/office/drawing/2010/main" val="0"/>
              </a:ext>
            </a:extLst>
          </a:blip>
          <a:srcRect t="44171" r="198" b="13943"/>
          <a:stretch/>
        </p:blipFill>
        <p:spPr>
          <a:xfrm>
            <a:off x="2023457" y="696685"/>
            <a:ext cx="9099188" cy="5574891"/>
          </a:xfrm>
          <a:prstGeom prst="rect">
            <a:avLst/>
          </a:prstGeom>
        </p:spPr>
      </p:pic>
      <p:sp>
        <p:nvSpPr>
          <p:cNvPr id="104" name="Rectangle 103">
            <a:extLst>
              <a:ext uri="{FF2B5EF4-FFF2-40B4-BE49-F238E27FC236}">
                <a16:creationId xmlns:a16="http://schemas.microsoft.com/office/drawing/2014/main" id="{B7BCA85F-635D-4D7D-9255-B7CE3F58CC13}"/>
              </a:ext>
            </a:extLst>
          </p:cNvPr>
          <p:cNvSpPr/>
          <p:nvPr/>
        </p:nvSpPr>
        <p:spPr>
          <a:xfrm>
            <a:off x="2023456" y="2374490"/>
            <a:ext cx="2925915" cy="3897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333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BD3C02F-BA1A-47CB-BB8F-3F8172EDC7FE}"/>
              </a:ext>
            </a:extLst>
          </p:cNvPr>
          <p:cNvGraphicFramePr>
            <a:graphicFrameLocks/>
          </p:cNvGraphicFramePr>
          <p:nvPr>
            <p:extLst>
              <p:ext uri="{D42A27DB-BD31-4B8C-83A1-F6EECF244321}">
                <p14:modId xmlns:p14="http://schemas.microsoft.com/office/powerpoint/2010/main" val="548904048"/>
              </p:ext>
            </p:extLst>
          </p:nvPr>
        </p:nvGraphicFramePr>
        <p:xfrm>
          <a:off x="2324100" y="1236846"/>
          <a:ext cx="7835900" cy="493535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844B9EB-57A3-489B-9689-E920F73C64EC}"/>
              </a:ext>
            </a:extLst>
          </p:cNvPr>
          <p:cNvSpPr txBox="1"/>
          <p:nvPr/>
        </p:nvSpPr>
        <p:spPr>
          <a:xfrm>
            <a:off x="10464800" y="6371770"/>
            <a:ext cx="1478097" cy="369332"/>
          </a:xfrm>
          <a:prstGeom prst="rect">
            <a:avLst/>
          </a:prstGeom>
          <a:noFill/>
        </p:spPr>
        <p:txBody>
          <a:bodyPr wrap="none" rtlCol="0">
            <a:spAutoFit/>
          </a:bodyPr>
          <a:lstStyle/>
          <a:p>
            <a:r>
              <a:rPr lang="en-US" dirty="0">
                <a:solidFill>
                  <a:schemeClr val="bg1"/>
                </a:solidFill>
              </a:rPr>
              <a:t>Source: KDOC</a:t>
            </a:r>
          </a:p>
        </p:txBody>
      </p:sp>
      <p:sp>
        <p:nvSpPr>
          <p:cNvPr id="6" name="TextBox 5">
            <a:extLst>
              <a:ext uri="{FF2B5EF4-FFF2-40B4-BE49-F238E27FC236}">
                <a16:creationId xmlns:a16="http://schemas.microsoft.com/office/drawing/2014/main" id="{4B700B4A-DB44-4109-8446-5B2EAF21BBE3}"/>
              </a:ext>
            </a:extLst>
          </p:cNvPr>
          <p:cNvSpPr txBox="1"/>
          <p:nvPr/>
        </p:nvSpPr>
        <p:spPr>
          <a:xfrm>
            <a:off x="413345" y="2411861"/>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lvl="0"/>
            <a:r>
              <a:rPr lang="en-US" dirty="0">
                <a:solidFill>
                  <a:schemeClr val="bg1"/>
                </a:solidFill>
              </a:rPr>
              <a:t>What are we seeing? </a:t>
            </a:r>
          </a:p>
          <a:p>
            <a:pPr lvl="0"/>
            <a:r>
              <a:rPr lang="en-US" dirty="0">
                <a:solidFill>
                  <a:schemeClr val="bg1"/>
                </a:solidFill>
              </a:rPr>
              <a:t>What does it mean?</a:t>
            </a:r>
          </a:p>
          <a:p>
            <a:pPr lvl="0"/>
            <a:r>
              <a:rPr lang="en-US" dirty="0">
                <a:solidFill>
                  <a:schemeClr val="bg1"/>
                </a:solidFill>
              </a:rPr>
              <a:t>What else do we need to know?</a:t>
            </a:r>
          </a:p>
        </p:txBody>
      </p:sp>
    </p:spTree>
    <p:extLst>
      <p:ext uri="{BB962C8B-B14F-4D97-AF65-F5344CB8AC3E}">
        <p14:creationId xmlns:p14="http://schemas.microsoft.com/office/powerpoint/2010/main" val="260030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Shape 182"/>
          <p:cNvSpPr txBox="1"/>
          <p:nvPr/>
        </p:nvSpPr>
        <p:spPr>
          <a:xfrm>
            <a:off x="528463" y="15983"/>
            <a:ext cx="10898576" cy="1573200"/>
          </a:xfrm>
          <a:prstGeom prst="rect">
            <a:avLst/>
          </a:prstGeom>
          <a:noFill/>
          <a:ln>
            <a:noFill/>
          </a:ln>
        </p:spPr>
        <p:txBody>
          <a:bodyPr lIns="121900" tIns="121900" rIns="121900" bIns="121900" anchor="t" anchorCtr="0">
            <a:noAutofit/>
          </a:bodyPr>
          <a:lstStyle/>
          <a:p>
            <a:pPr algn="ctr"/>
            <a:r>
              <a:rPr lang="en" sz="4400" dirty="0">
                <a:latin typeface="Impact"/>
                <a:ea typeface="Impact"/>
                <a:cs typeface="Impact"/>
                <a:sym typeface="Impact"/>
              </a:rPr>
              <a:t>SPECIFIC </a:t>
            </a:r>
            <a:r>
              <a:rPr lang="en-US" sz="4400" dirty="0">
                <a:latin typeface="Impact"/>
                <a:ea typeface="Impact"/>
                <a:cs typeface="Impact"/>
                <a:sym typeface="Impact"/>
              </a:rPr>
              <a:t>KDOC COMMUNITY ENGAGEMENT</a:t>
            </a:r>
            <a:r>
              <a:rPr lang="en" sz="4400" dirty="0">
                <a:latin typeface="Impact"/>
                <a:ea typeface="Impact"/>
                <a:cs typeface="Impact"/>
                <a:sym typeface="Impact"/>
              </a:rPr>
              <a:t> </a:t>
            </a:r>
            <a:r>
              <a:rPr lang="en-US" sz="4400" dirty="0">
                <a:latin typeface="Impact"/>
                <a:ea typeface="Impact"/>
                <a:cs typeface="Impact"/>
                <a:sym typeface="Impact"/>
              </a:rPr>
              <a:t>GOAL</a:t>
            </a:r>
            <a:r>
              <a:rPr lang="en" sz="4400" dirty="0">
                <a:latin typeface="Impact"/>
                <a:ea typeface="Impact"/>
                <a:cs typeface="Impact"/>
                <a:sym typeface="Impact"/>
              </a:rPr>
              <a:t>S</a:t>
            </a:r>
          </a:p>
        </p:txBody>
      </p:sp>
      <p:grpSp>
        <p:nvGrpSpPr>
          <p:cNvPr id="183" name="Shape 183"/>
          <p:cNvGrpSpPr/>
          <p:nvPr/>
        </p:nvGrpSpPr>
        <p:grpSpPr>
          <a:xfrm>
            <a:off x="2562843" y="1132442"/>
            <a:ext cx="1401200" cy="80300"/>
            <a:chOff x="1318125" y="1398800"/>
            <a:chExt cx="1050900" cy="60225"/>
          </a:xfrm>
        </p:grpSpPr>
        <p:cxnSp>
          <p:nvCxnSpPr>
            <p:cNvPr id="184" name="Shape 184"/>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85" name="Shape 185"/>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grpSp>
        <p:nvGrpSpPr>
          <p:cNvPr id="186" name="Shape 186"/>
          <p:cNvGrpSpPr/>
          <p:nvPr/>
        </p:nvGrpSpPr>
        <p:grpSpPr>
          <a:xfrm>
            <a:off x="8151582" y="1107218"/>
            <a:ext cx="1401200" cy="80300"/>
            <a:chOff x="1318125" y="1398800"/>
            <a:chExt cx="1050900" cy="60225"/>
          </a:xfrm>
        </p:grpSpPr>
        <p:cxnSp>
          <p:nvCxnSpPr>
            <p:cNvPr id="187" name="Shape 187"/>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88" name="Shape 188"/>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sp>
        <p:nvSpPr>
          <p:cNvPr id="189" name="Shape 189"/>
          <p:cNvSpPr txBox="1"/>
          <p:nvPr/>
        </p:nvSpPr>
        <p:spPr>
          <a:xfrm>
            <a:off x="3174528" y="797748"/>
            <a:ext cx="5844000" cy="614800"/>
          </a:xfrm>
          <a:prstGeom prst="rect">
            <a:avLst/>
          </a:prstGeom>
          <a:noFill/>
          <a:ln>
            <a:noFill/>
          </a:ln>
        </p:spPr>
        <p:txBody>
          <a:bodyPr lIns="121900" tIns="121900" rIns="121900" bIns="121900" anchor="ctr" anchorCtr="0">
            <a:noAutofit/>
          </a:bodyPr>
          <a:lstStyle/>
          <a:p>
            <a:pPr algn="ctr"/>
            <a:r>
              <a:rPr lang="en" sz="3467" dirty="0">
                <a:solidFill>
                  <a:schemeClr val="accent1"/>
                </a:solidFill>
                <a:latin typeface="Covered By Your Grace"/>
                <a:ea typeface="Covered By Your Grace"/>
                <a:cs typeface="Covered By Your Grace"/>
                <a:sym typeface="Covered By Your Grace"/>
              </a:rPr>
              <a:t>MAKE PROGRESS</a:t>
            </a:r>
          </a:p>
        </p:txBody>
      </p:sp>
      <p:grpSp>
        <p:nvGrpSpPr>
          <p:cNvPr id="3" name="Group 2"/>
          <p:cNvGrpSpPr/>
          <p:nvPr/>
        </p:nvGrpSpPr>
        <p:grpSpPr>
          <a:xfrm>
            <a:off x="-171167" y="1627078"/>
            <a:ext cx="5254367" cy="4433173"/>
            <a:chOff x="-171167" y="2417169"/>
            <a:chExt cx="5254367" cy="3083862"/>
          </a:xfrm>
        </p:grpSpPr>
        <p:sp>
          <p:nvSpPr>
            <p:cNvPr id="181" name="Shape 181"/>
            <p:cNvSpPr/>
            <p:nvPr/>
          </p:nvSpPr>
          <p:spPr>
            <a:xfrm>
              <a:off x="528463" y="2522302"/>
              <a:ext cx="3691841" cy="2978729"/>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198" name="Shape 198"/>
            <p:cNvSpPr txBox="1"/>
            <p:nvPr/>
          </p:nvSpPr>
          <p:spPr>
            <a:xfrm>
              <a:off x="634225" y="3077666"/>
              <a:ext cx="3480316" cy="934000"/>
            </a:xfrm>
            <a:prstGeom prst="rect">
              <a:avLst/>
            </a:prstGeom>
            <a:noFill/>
            <a:ln>
              <a:noFill/>
            </a:ln>
          </p:spPr>
          <p:txBody>
            <a:bodyPr lIns="121900" tIns="121900" rIns="121900" bIns="121900" anchor="t" anchorCtr="0">
              <a:noAutofit/>
            </a:bodyPr>
            <a:lstStyle/>
            <a:p>
              <a:pPr algn="ctr"/>
              <a:r>
                <a:rPr lang="en-US" dirty="0"/>
                <a:t>Increase </a:t>
              </a:r>
              <a:r>
                <a:rPr lang="en-US" b="1" dirty="0"/>
                <a:t>community capacity </a:t>
              </a:r>
              <a:r>
                <a:rPr lang="en-US" dirty="0"/>
                <a:t>to </a:t>
              </a:r>
              <a:r>
                <a:rPr lang="en-US" b="1" dirty="0"/>
                <a:t>collect data from juvenile justice decision points</a:t>
              </a:r>
              <a:r>
                <a:rPr lang="en-US" dirty="0"/>
                <a:t>. </a:t>
              </a:r>
            </a:p>
            <a:p>
              <a:pPr algn="ctr"/>
              <a:r>
                <a:rPr lang="en-US" dirty="0"/>
                <a:t>Assist in collecting data for last three fiscal years</a:t>
              </a:r>
            </a:p>
            <a:p>
              <a:pPr algn="ctr"/>
              <a:endParaRPr lang="en-US" dirty="0"/>
            </a:p>
            <a:p>
              <a:pPr marL="285750" indent="-285750">
                <a:buFont typeface="Arial" panose="020B0604020202020204" pitchFamily="34" charset="0"/>
                <a:buChar char="•"/>
              </a:pPr>
              <a:r>
                <a:rPr lang="en-US" dirty="0"/>
                <a:t>Increase </a:t>
              </a:r>
              <a:r>
                <a:rPr lang="en-US" b="1" dirty="0"/>
                <a:t>community’s data analysis and interpretation capacity</a:t>
              </a:r>
              <a:r>
                <a:rPr lang="en-US" dirty="0"/>
                <a:t>.  </a:t>
              </a:r>
            </a:p>
            <a:p>
              <a:pPr marL="285750" indent="-285750">
                <a:buFont typeface="Arial" panose="020B0604020202020204" pitchFamily="34" charset="0"/>
                <a:buChar char="•"/>
              </a:pPr>
              <a:r>
                <a:rPr lang="en-US" dirty="0"/>
                <a:t>Complete a </a:t>
              </a:r>
              <a:r>
                <a:rPr lang="en-US" b="1" dirty="0"/>
                <a:t>thorough data analysis of juvenile justice </a:t>
              </a:r>
              <a:r>
                <a:rPr lang="en-US" dirty="0"/>
                <a:t>data from the past three years. </a:t>
              </a:r>
            </a:p>
            <a:p>
              <a:pPr marL="285750" indent="-285750">
                <a:buFont typeface="Arial" panose="020B0604020202020204" pitchFamily="34" charset="0"/>
                <a:buChar char="•"/>
              </a:pPr>
              <a:endParaRPr lang="en-US" dirty="0"/>
            </a:p>
            <a:p>
              <a:pPr algn="ctr"/>
              <a:endParaRPr lang="en-US" dirty="0"/>
            </a:p>
          </p:txBody>
        </p:sp>
        <p:sp>
          <p:nvSpPr>
            <p:cNvPr id="25" name="Shape 200"/>
            <p:cNvSpPr txBox="1"/>
            <p:nvPr/>
          </p:nvSpPr>
          <p:spPr>
            <a:xfrm>
              <a:off x="-171167" y="2417169"/>
              <a:ext cx="5254367" cy="885893"/>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GOAL </a:t>
              </a:r>
              <a:r>
                <a:rPr lang="en" sz="4000" dirty="0">
                  <a:latin typeface="Impact"/>
                  <a:ea typeface="Impact"/>
                  <a:cs typeface="Impact"/>
                  <a:sym typeface="Impact"/>
                </a:rPr>
                <a:t>1</a:t>
              </a:r>
            </a:p>
          </p:txBody>
        </p:sp>
      </p:grpSp>
      <p:grpSp>
        <p:nvGrpSpPr>
          <p:cNvPr id="4" name="Group 3"/>
          <p:cNvGrpSpPr/>
          <p:nvPr/>
        </p:nvGrpSpPr>
        <p:grpSpPr>
          <a:xfrm>
            <a:off x="3645047" y="1610294"/>
            <a:ext cx="5254367" cy="4449958"/>
            <a:chOff x="3645047" y="2405210"/>
            <a:chExt cx="5254367" cy="3095821"/>
          </a:xfrm>
        </p:grpSpPr>
        <p:sp>
          <p:nvSpPr>
            <p:cNvPr id="191" name="Shape 191"/>
            <p:cNvSpPr/>
            <p:nvPr/>
          </p:nvSpPr>
          <p:spPr>
            <a:xfrm>
              <a:off x="4355300" y="2522302"/>
              <a:ext cx="3691841" cy="2978729"/>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203" name="Shape 203"/>
            <p:cNvSpPr txBox="1"/>
            <p:nvPr/>
          </p:nvSpPr>
          <p:spPr>
            <a:xfrm>
              <a:off x="4355300" y="3069406"/>
              <a:ext cx="3634898" cy="934000"/>
            </a:xfrm>
            <a:prstGeom prst="rect">
              <a:avLst/>
            </a:prstGeom>
            <a:noFill/>
            <a:ln>
              <a:noFill/>
            </a:ln>
          </p:spPr>
          <p:txBody>
            <a:bodyPr lIns="121900" tIns="121900" rIns="121900" bIns="121900" anchor="t" anchorCtr="0">
              <a:noAutofit/>
            </a:bodyPr>
            <a:lstStyle/>
            <a:p>
              <a:pPr algn="ctr"/>
              <a:r>
                <a:rPr lang="en-US" dirty="0"/>
                <a:t>Identify </a:t>
              </a:r>
              <a:r>
                <a:rPr lang="en-US" b="1" dirty="0"/>
                <a:t>system</a:t>
              </a:r>
              <a:r>
                <a:rPr lang="en-US" dirty="0"/>
                <a:t> </a:t>
              </a:r>
              <a:r>
                <a:rPr lang="en-US" b="1" dirty="0"/>
                <a:t>gaps and outcomes</a:t>
              </a:r>
              <a:r>
                <a:rPr lang="en-US" dirty="0"/>
                <a:t> for youth could be </a:t>
              </a:r>
              <a:r>
                <a:rPr lang="en-US" b="1" dirty="0"/>
                <a:t>improved via justice system improvement or other system interventions</a:t>
              </a:r>
            </a:p>
          </p:txBody>
        </p:sp>
        <p:sp>
          <p:nvSpPr>
            <p:cNvPr id="19" name="Shape 200"/>
            <p:cNvSpPr txBox="1"/>
            <p:nvPr/>
          </p:nvSpPr>
          <p:spPr>
            <a:xfrm>
              <a:off x="3645047" y="2405210"/>
              <a:ext cx="5254367" cy="830964"/>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GOAL</a:t>
              </a:r>
              <a:r>
                <a:rPr lang="en" sz="4000" dirty="0">
                  <a:latin typeface="Impact"/>
                  <a:ea typeface="Impact"/>
                  <a:cs typeface="Impact"/>
                  <a:sym typeface="Impact"/>
                </a:rPr>
                <a:t> 2</a:t>
              </a:r>
            </a:p>
          </p:txBody>
        </p:sp>
      </p:grpSp>
      <p:grpSp>
        <p:nvGrpSpPr>
          <p:cNvPr id="5" name="Group 4"/>
          <p:cNvGrpSpPr/>
          <p:nvPr/>
        </p:nvGrpSpPr>
        <p:grpSpPr>
          <a:xfrm>
            <a:off x="7602810" y="1662508"/>
            <a:ext cx="5254367" cy="4397743"/>
            <a:chOff x="7602810" y="2423316"/>
            <a:chExt cx="5254367" cy="3065222"/>
          </a:xfrm>
        </p:grpSpPr>
        <p:sp>
          <p:nvSpPr>
            <p:cNvPr id="20" name="Shape 191"/>
            <p:cNvSpPr/>
            <p:nvPr/>
          </p:nvSpPr>
          <p:spPr>
            <a:xfrm>
              <a:off x="8199784" y="2511876"/>
              <a:ext cx="3816214" cy="2976662"/>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21" name="Shape 198"/>
            <p:cNvSpPr txBox="1"/>
            <p:nvPr/>
          </p:nvSpPr>
          <p:spPr>
            <a:xfrm>
              <a:off x="8320571" y="3035753"/>
              <a:ext cx="3695427" cy="934000"/>
            </a:xfrm>
            <a:prstGeom prst="rect">
              <a:avLst/>
            </a:prstGeom>
            <a:noFill/>
            <a:ln>
              <a:noFill/>
            </a:ln>
          </p:spPr>
          <p:txBody>
            <a:bodyPr lIns="121900" tIns="121900" rIns="121900" bIns="121900" anchor="t" anchorCtr="0">
              <a:noAutofit/>
            </a:bodyPr>
            <a:lstStyle/>
            <a:p>
              <a:pPr algn="ctr"/>
              <a:r>
                <a:rPr lang="en-US" dirty="0"/>
                <a:t>Increase </a:t>
              </a:r>
              <a:r>
                <a:rPr lang="en-US" b="1" dirty="0"/>
                <a:t>community’s collaborative capacity</a:t>
              </a:r>
              <a:r>
                <a:rPr lang="en-US" dirty="0"/>
                <a:t>. </a:t>
              </a:r>
            </a:p>
            <a:p>
              <a:pPr algn="ctr"/>
              <a:endParaRPr lang="en-US" dirty="0"/>
            </a:p>
            <a:p>
              <a:pPr marL="285750" indent="-285750">
                <a:buFont typeface="Arial" panose="020B0604020202020204" pitchFamily="34" charset="0"/>
                <a:buChar char="•"/>
              </a:pPr>
              <a:r>
                <a:rPr lang="en-US" dirty="0"/>
                <a:t>Assist to identify and approach other </a:t>
              </a:r>
              <a:r>
                <a:rPr lang="en-US" b="1" dirty="0"/>
                <a:t>stakeholders</a:t>
              </a:r>
              <a:r>
                <a:rPr lang="en-US" dirty="0"/>
                <a:t> that need to be brought in to address the identified </a:t>
              </a:r>
              <a:r>
                <a:rPr lang="en-US" b="1" dirty="0"/>
                <a:t>system improvement </a:t>
              </a:r>
              <a:r>
                <a:rPr lang="en-US" dirty="0"/>
                <a:t>needs</a:t>
              </a:r>
            </a:p>
            <a:p>
              <a:pPr marL="285750" indent="-285750">
                <a:buFont typeface="Arial" panose="020B0604020202020204" pitchFamily="34" charset="0"/>
                <a:buChar char="•"/>
              </a:pPr>
              <a:r>
                <a:rPr lang="en-US" dirty="0"/>
                <a:t>Develop toolkit detailing steps taken and lessons learned to be utilized by other Kansas communities.</a:t>
              </a:r>
            </a:p>
            <a:p>
              <a:pPr lvl="0" algn="ctr"/>
              <a:endParaRPr lang="en" sz="2000" b="1" dirty="0">
                <a:latin typeface="Syncopate"/>
                <a:ea typeface="Syncopate"/>
                <a:cs typeface="Syncopate"/>
                <a:sym typeface="Syncopate"/>
              </a:endParaRPr>
            </a:p>
          </p:txBody>
        </p:sp>
        <p:sp>
          <p:nvSpPr>
            <p:cNvPr id="22" name="Shape 200"/>
            <p:cNvSpPr txBox="1"/>
            <p:nvPr/>
          </p:nvSpPr>
          <p:spPr>
            <a:xfrm>
              <a:off x="7602810" y="2423316"/>
              <a:ext cx="5254367" cy="885893"/>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GOAL </a:t>
              </a:r>
              <a:r>
                <a:rPr lang="en" sz="4000" dirty="0">
                  <a:latin typeface="Impact"/>
                  <a:ea typeface="Impact"/>
                  <a:cs typeface="Impact"/>
                  <a:sym typeface="Impact"/>
                </a:rPr>
                <a:t>3</a:t>
              </a:r>
            </a:p>
          </p:txBody>
        </p:sp>
      </p:grpSp>
    </p:spTree>
    <p:extLst>
      <p:ext uri="{BB962C8B-B14F-4D97-AF65-F5344CB8AC3E}">
        <p14:creationId xmlns:p14="http://schemas.microsoft.com/office/powerpoint/2010/main" val="3551663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AA154EB-570A-4665-9A5C-EBB80811D438}"/>
              </a:ext>
            </a:extLst>
          </p:cNvPr>
          <p:cNvGraphicFramePr>
            <a:graphicFrameLocks/>
          </p:cNvGraphicFramePr>
          <p:nvPr>
            <p:extLst>
              <p:ext uri="{D42A27DB-BD31-4B8C-83A1-F6EECF244321}">
                <p14:modId xmlns:p14="http://schemas.microsoft.com/office/powerpoint/2010/main" val="1858976499"/>
              </p:ext>
            </p:extLst>
          </p:nvPr>
        </p:nvGraphicFramePr>
        <p:xfrm>
          <a:off x="1900239" y="1344044"/>
          <a:ext cx="8408192" cy="486387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A1001DD-7B12-4F79-B06D-027AE09474A5}"/>
              </a:ext>
            </a:extLst>
          </p:cNvPr>
          <p:cNvSpPr txBox="1"/>
          <p:nvPr/>
        </p:nvSpPr>
        <p:spPr>
          <a:xfrm>
            <a:off x="10464800" y="6371770"/>
            <a:ext cx="1478097" cy="369332"/>
          </a:xfrm>
          <a:prstGeom prst="rect">
            <a:avLst/>
          </a:prstGeom>
          <a:noFill/>
        </p:spPr>
        <p:txBody>
          <a:bodyPr wrap="none" rtlCol="0">
            <a:spAutoFit/>
          </a:bodyPr>
          <a:lstStyle/>
          <a:p>
            <a:r>
              <a:rPr lang="en-US" dirty="0">
                <a:solidFill>
                  <a:schemeClr val="bg1"/>
                </a:solidFill>
              </a:rPr>
              <a:t>Source: KDOC</a:t>
            </a:r>
          </a:p>
        </p:txBody>
      </p:sp>
      <p:sp>
        <p:nvSpPr>
          <p:cNvPr id="5" name="TextBox 4">
            <a:extLst>
              <a:ext uri="{FF2B5EF4-FFF2-40B4-BE49-F238E27FC236}">
                <a16:creationId xmlns:a16="http://schemas.microsoft.com/office/drawing/2014/main" id="{21F90BAB-1A25-4D1F-8460-5A80D94B2451}"/>
              </a:ext>
            </a:extLst>
          </p:cNvPr>
          <p:cNvSpPr txBox="1"/>
          <p:nvPr/>
        </p:nvSpPr>
        <p:spPr>
          <a:xfrm>
            <a:off x="184745" y="2483320"/>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lvl="0"/>
            <a:r>
              <a:rPr lang="en-US" dirty="0">
                <a:solidFill>
                  <a:schemeClr val="bg1"/>
                </a:solidFill>
              </a:rPr>
              <a:t>What are we seeing? </a:t>
            </a:r>
          </a:p>
          <a:p>
            <a:pPr lvl="0"/>
            <a:r>
              <a:rPr lang="en-US" dirty="0">
                <a:solidFill>
                  <a:schemeClr val="bg1"/>
                </a:solidFill>
              </a:rPr>
              <a:t>What does it mean?</a:t>
            </a:r>
          </a:p>
          <a:p>
            <a:pPr lvl="0"/>
            <a:r>
              <a:rPr lang="en-US" dirty="0">
                <a:solidFill>
                  <a:schemeClr val="bg1"/>
                </a:solidFill>
              </a:rPr>
              <a:t>What else do we need to know?</a:t>
            </a:r>
          </a:p>
        </p:txBody>
      </p:sp>
    </p:spTree>
    <p:extLst>
      <p:ext uri="{BB962C8B-B14F-4D97-AF65-F5344CB8AC3E}">
        <p14:creationId xmlns:p14="http://schemas.microsoft.com/office/powerpoint/2010/main" val="2812925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44B9EB-57A3-489B-9689-E920F73C64EC}"/>
              </a:ext>
            </a:extLst>
          </p:cNvPr>
          <p:cNvSpPr txBox="1"/>
          <p:nvPr/>
        </p:nvSpPr>
        <p:spPr>
          <a:xfrm>
            <a:off x="10464800" y="6371770"/>
            <a:ext cx="1267335" cy="369332"/>
          </a:xfrm>
          <a:prstGeom prst="rect">
            <a:avLst/>
          </a:prstGeom>
          <a:noFill/>
        </p:spPr>
        <p:txBody>
          <a:bodyPr wrap="none" rtlCol="0">
            <a:spAutoFit/>
          </a:bodyPr>
          <a:lstStyle/>
          <a:p>
            <a:r>
              <a:rPr lang="en-US" dirty="0">
                <a:solidFill>
                  <a:schemeClr val="bg1"/>
                </a:solidFill>
              </a:rPr>
              <a:t>Source: RJA</a:t>
            </a:r>
          </a:p>
        </p:txBody>
      </p:sp>
      <p:graphicFrame>
        <p:nvGraphicFramePr>
          <p:cNvPr id="4" name="Chart 3">
            <a:extLst>
              <a:ext uri="{FF2B5EF4-FFF2-40B4-BE49-F238E27FC236}">
                <a16:creationId xmlns:a16="http://schemas.microsoft.com/office/drawing/2014/main" id="{8ECE097D-2551-4D74-846F-FBE4AF137E84}"/>
              </a:ext>
            </a:extLst>
          </p:cNvPr>
          <p:cNvGraphicFramePr>
            <a:graphicFrameLocks/>
          </p:cNvGraphicFramePr>
          <p:nvPr>
            <p:extLst>
              <p:ext uri="{D42A27DB-BD31-4B8C-83A1-F6EECF244321}">
                <p14:modId xmlns:p14="http://schemas.microsoft.com/office/powerpoint/2010/main" val="32386213"/>
              </p:ext>
            </p:extLst>
          </p:nvPr>
        </p:nvGraphicFramePr>
        <p:xfrm>
          <a:off x="1911350" y="1088458"/>
          <a:ext cx="8961438" cy="50765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A5E6C8F-A8F7-46E4-AFFA-A8EFE376DC6A}"/>
              </a:ext>
            </a:extLst>
          </p:cNvPr>
          <p:cNvSpPr txBox="1"/>
          <p:nvPr/>
        </p:nvSpPr>
        <p:spPr>
          <a:xfrm>
            <a:off x="413345" y="2411861"/>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marL="285750" lvl="0" indent="-285750">
              <a:buFont typeface="Arial" panose="020B0604020202020204" pitchFamily="34" charset="0"/>
              <a:buChar char="•"/>
            </a:pPr>
            <a:r>
              <a:rPr lang="en-US" dirty="0">
                <a:solidFill>
                  <a:schemeClr val="bg1"/>
                </a:solidFill>
              </a:rPr>
              <a:t>What are we seeing? </a:t>
            </a:r>
          </a:p>
          <a:p>
            <a:pPr marL="285750" lvl="0" indent="-285750">
              <a:buFont typeface="Arial" panose="020B0604020202020204" pitchFamily="34" charset="0"/>
              <a:buChar char="•"/>
            </a:pPr>
            <a:r>
              <a:rPr lang="en-US" dirty="0">
                <a:solidFill>
                  <a:schemeClr val="bg1"/>
                </a:solidFill>
              </a:rPr>
              <a:t>What does it mean?</a:t>
            </a:r>
          </a:p>
          <a:p>
            <a:pPr marL="285750" lvl="0" indent="-285750">
              <a:buFont typeface="Arial" panose="020B0604020202020204" pitchFamily="34" charset="0"/>
              <a:buChar char="•"/>
            </a:pPr>
            <a:r>
              <a:rPr lang="en-US" dirty="0">
                <a:solidFill>
                  <a:schemeClr val="bg1"/>
                </a:solidFill>
              </a:rPr>
              <a:t>What else do we need to know?</a:t>
            </a:r>
          </a:p>
        </p:txBody>
      </p:sp>
    </p:spTree>
    <p:extLst>
      <p:ext uri="{BB962C8B-B14F-4D97-AF65-F5344CB8AC3E}">
        <p14:creationId xmlns:p14="http://schemas.microsoft.com/office/powerpoint/2010/main" val="46577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B2548FDD-2B73-4F99-9196-4A108C1A7471}"/>
              </a:ext>
            </a:extLst>
          </p:cNvPr>
          <p:cNvGraphicFramePr>
            <a:graphicFrameLocks/>
          </p:cNvGraphicFramePr>
          <p:nvPr>
            <p:extLst>
              <p:ext uri="{D42A27DB-BD31-4B8C-83A1-F6EECF244321}">
                <p14:modId xmlns:p14="http://schemas.microsoft.com/office/powerpoint/2010/main" val="672473597"/>
              </p:ext>
            </p:extLst>
          </p:nvPr>
        </p:nvGraphicFramePr>
        <p:xfrm>
          <a:off x="6414899" y="1314407"/>
          <a:ext cx="5296008" cy="3979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0653B7A2-9FE2-425F-8819-70302DC5F6D5}"/>
              </a:ext>
            </a:extLst>
          </p:cNvPr>
          <p:cNvGraphicFramePr>
            <a:graphicFrameLocks/>
          </p:cNvGraphicFramePr>
          <p:nvPr>
            <p:extLst>
              <p:ext uri="{D42A27DB-BD31-4B8C-83A1-F6EECF244321}">
                <p14:modId xmlns:p14="http://schemas.microsoft.com/office/powerpoint/2010/main" val="452515392"/>
              </p:ext>
            </p:extLst>
          </p:nvPr>
        </p:nvGraphicFramePr>
        <p:xfrm>
          <a:off x="136071" y="1171533"/>
          <a:ext cx="5296008" cy="39798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7E04CDC-43C3-49F5-9D87-6786090486AB}"/>
              </a:ext>
            </a:extLst>
          </p:cNvPr>
          <p:cNvSpPr txBox="1"/>
          <p:nvPr/>
        </p:nvSpPr>
        <p:spPr>
          <a:xfrm>
            <a:off x="10464800" y="6371770"/>
            <a:ext cx="14780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KDOC</a:t>
            </a:r>
          </a:p>
        </p:txBody>
      </p:sp>
      <p:sp>
        <p:nvSpPr>
          <p:cNvPr id="8" name="TextBox 7">
            <a:extLst>
              <a:ext uri="{FF2B5EF4-FFF2-40B4-BE49-F238E27FC236}">
                <a16:creationId xmlns:a16="http://schemas.microsoft.com/office/drawing/2014/main" id="{7239BA8E-CB67-49E8-9C41-B7DAAB3A7A7E}"/>
              </a:ext>
            </a:extLst>
          </p:cNvPr>
          <p:cNvSpPr txBox="1"/>
          <p:nvPr/>
        </p:nvSpPr>
        <p:spPr>
          <a:xfrm>
            <a:off x="215256" y="5151423"/>
            <a:ext cx="6544667" cy="1200329"/>
          </a:xfrm>
          <a:prstGeom prst="rect">
            <a:avLst/>
          </a:prstGeom>
          <a:noFill/>
        </p:spPr>
        <p:txBody>
          <a:bodyPr wrap="square">
            <a:spAutoFit/>
          </a:bodyPr>
          <a:lstStyle/>
          <a:p>
            <a:pPr lvl="0"/>
            <a:r>
              <a:rPr lang="en-US" dirty="0"/>
              <a:t>Discussion </a:t>
            </a:r>
            <a:r>
              <a:rPr lang="en-US" u="sng" dirty="0"/>
              <a:t>Questions:</a:t>
            </a:r>
          </a:p>
          <a:p>
            <a:pPr marL="285750" lvl="0" indent="-285750">
              <a:buFont typeface="Arial" panose="020B0604020202020204" pitchFamily="34" charset="0"/>
              <a:buChar char="•"/>
            </a:pPr>
            <a:r>
              <a:rPr lang="en-US" dirty="0"/>
              <a:t>What are we seeing? </a:t>
            </a:r>
          </a:p>
          <a:p>
            <a:pPr marL="285750" lvl="0" indent="-285750">
              <a:buFont typeface="Arial" panose="020B0604020202020204" pitchFamily="34" charset="0"/>
              <a:buChar char="•"/>
            </a:pPr>
            <a:r>
              <a:rPr lang="en-US" dirty="0"/>
              <a:t>What does it mean?</a:t>
            </a:r>
          </a:p>
          <a:p>
            <a:pPr marL="285750" lvl="0" indent="-285750">
              <a:buFont typeface="Arial" panose="020B0604020202020204" pitchFamily="34" charset="0"/>
              <a:buChar char="•"/>
            </a:pPr>
            <a:r>
              <a:rPr lang="en-US" dirty="0"/>
              <a:t>What else do we need to know?</a:t>
            </a:r>
          </a:p>
        </p:txBody>
      </p:sp>
    </p:spTree>
    <p:extLst>
      <p:ext uri="{BB962C8B-B14F-4D97-AF65-F5344CB8AC3E}">
        <p14:creationId xmlns:p14="http://schemas.microsoft.com/office/powerpoint/2010/main" val="56152303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63D591A-292D-4840-A27E-3038E2C3B14A}"/>
              </a:ext>
            </a:extLst>
          </p:cNvPr>
          <p:cNvGraphicFramePr>
            <a:graphicFrameLocks/>
          </p:cNvGraphicFramePr>
          <p:nvPr>
            <p:extLst>
              <p:ext uri="{D42A27DB-BD31-4B8C-83A1-F6EECF244321}">
                <p14:modId xmlns:p14="http://schemas.microsoft.com/office/powerpoint/2010/main" val="2867438830"/>
              </p:ext>
            </p:extLst>
          </p:nvPr>
        </p:nvGraphicFramePr>
        <p:xfrm>
          <a:off x="2571750" y="1431665"/>
          <a:ext cx="8329613" cy="45619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21E45DE-4539-40D9-9C36-8197A8FC3115}"/>
              </a:ext>
            </a:extLst>
          </p:cNvPr>
          <p:cNvSpPr txBox="1"/>
          <p:nvPr/>
        </p:nvSpPr>
        <p:spPr>
          <a:xfrm>
            <a:off x="10464800" y="6371770"/>
            <a:ext cx="14780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KDOC</a:t>
            </a:r>
          </a:p>
        </p:txBody>
      </p:sp>
      <p:sp>
        <p:nvSpPr>
          <p:cNvPr id="5" name="TextBox 4">
            <a:extLst>
              <a:ext uri="{FF2B5EF4-FFF2-40B4-BE49-F238E27FC236}">
                <a16:creationId xmlns:a16="http://schemas.microsoft.com/office/drawing/2014/main" id="{F7DB3051-B7B3-47B1-9C49-7C95434718EC}"/>
              </a:ext>
            </a:extLst>
          </p:cNvPr>
          <p:cNvSpPr txBox="1"/>
          <p:nvPr/>
        </p:nvSpPr>
        <p:spPr>
          <a:xfrm>
            <a:off x="413345" y="2411861"/>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marL="285750" lvl="0" indent="-285750">
              <a:buFont typeface="Arial" panose="020B0604020202020204" pitchFamily="34" charset="0"/>
              <a:buChar char="•"/>
            </a:pPr>
            <a:r>
              <a:rPr lang="en-US" dirty="0">
                <a:solidFill>
                  <a:schemeClr val="bg1"/>
                </a:solidFill>
              </a:rPr>
              <a:t>What are we seeing? </a:t>
            </a:r>
          </a:p>
          <a:p>
            <a:pPr marL="285750" lvl="0" indent="-285750">
              <a:buFont typeface="Arial" panose="020B0604020202020204" pitchFamily="34" charset="0"/>
              <a:buChar char="•"/>
            </a:pPr>
            <a:r>
              <a:rPr lang="en-US" dirty="0">
                <a:solidFill>
                  <a:schemeClr val="bg1"/>
                </a:solidFill>
              </a:rPr>
              <a:t>What does it mean?</a:t>
            </a:r>
          </a:p>
          <a:p>
            <a:pPr marL="285750" lvl="0" indent="-285750">
              <a:buFont typeface="Arial" panose="020B0604020202020204" pitchFamily="34" charset="0"/>
              <a:buChar char="•"/>
            </a:pPr>
            <a:r>
              <a:rPr lang="en-US" dirty="0">
                <a:solidFill>
                  <a:schemeClr val="bg1"/>
                </a:solidFill>
              </a:rPr>
              <a:t>What else do we need to know?</a:t>
            </a:r>
          </a:p>
        </p:txBody>
      </p:sp>
    </p:spTree>
    <p:extLst>
      <p:ext uri="{BB962C8B-B14F-4D97-AF65-F5344CB8AC3E}">
        <p14:creationId xmlns:p14="http://schemas.microsoft.com/office/powerpoint/2010/main" val="854275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371D396-878C-4B90-9473-9EFCD2D5CB36}"/>
              </a:ext>
            </a:extLst>
          </p:cNvPr>
          <p:cNvGraphicFramePr>
            <a:graphicFrameLocks/>
          </p:cNvGraphicFramePr>
          <p:nvPr>
            <p:extLst>
              <p:ext uri="{D42A27DB-BD31-4B8C-83A1-F6EECF244321}">
                <p14:modId xmlns:p14="http://schemas.microsoft.com/office/powerpoint/2010/main" val="2189786772"/>
              </p:ext>
            </p:extLst>
          </p:nvPr>
        </p:nvGraphicFramePr>
        <p:xfrm>
          <a:off x="2933311" y="1431665"/>
          <a:ext cx="8032345" cy="46548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4C02E06-76D6-473E-8F67-9443AD81D618}"/>
              </a:ext>
            </a:extLst>
          </p:cNvPr>
          <p:cNvSpPr txBox="1"/>
          <p:nvPr/>
        </p:nvSpPr>
        <p:spPr>
          <a:xfrm>
            <a:off x="10464800" y="6371770"/>
            <a:ext cx="14780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KDOC</a:t>
            </a:r>
          </a:p>
        </p:txBody>
      </p:sp>
      <p:sp>
        <p:nvSpPr>
          <p:cNvPr id="5" name="TextBox 4">
            <a:extLst>
              <a:ext uri="{FF2B5EF4-FFF2-40B4-BE49-F238E27FC236}">
                <a16:creationId xmlns:a16="http://schemas.microsoft.com/office/drawing/2014/main" id="{4D7A2B54-7AB6-413D-B214-F19D1B48ED20}"/>
              </a:ext>
            </a:extLst>
          </p:cNvPr>
          <p:cNvSpPr txBox="1"/>
          <p:nvPr/>
        </p:nvSpPr>
        <p:spPr>
          <a:xfrm>
            <a:off x="413345" y="2411861"/>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marL="285750" lvl="0" indent="-285750">
              <a:buFont typeface="Arial" panose="020B0604020202020204" pitchFamily="34" charset="0"/>
              <a:buChar char="•"/>
            </a:pPr>
            <a:r>
              <a:rPr lang="en-US" dirty="0">
                <a:solidFill>
                  <a:schemeClr val="bg1"/>
                </a:solidFill>
              </a:rPr>
              <a:t>What are we seeing? </a:t>
            </a:r>
          </a:p>
          <a:p>
            <a:pPr marL="285750" lvl="0" indent="-285750">
              <a:buFont typeface="Arial" panose="020B0604020202020204" pitchFamily="34" charset="0"/>
              <a:buChar char="•"/>
            </a:pPr>
            <a:r>
              <a:rPr lang="en-US" dirty="0">
                <a:solidFill>
                  <a:schemeClr val="bg1"/>
                </a:solidFill>
              </a:rPr>
              <a:t>What does it mean?</a:t>
            </a:r>
          </a:p>
          <a:p>
            <a:pPr marL="285750" lvl="0" indent="-285750">
              <a:buFont typeface="Arial" panose="020B0604020202020204" pitchFamily="34" charset="0"/>
              <a:buChar char="•"/>
            </a:pPr>
            <a:r>
              <a:rPr lang="en-US" dirty="0">
                <a:solidFill>
                  <a:schemeClr val="bg1"/>
                </a:solidFill>
              </a:rPr>
              <a:t>What else do we need to know?</a:t>
            </a:r>
          </a:p>
        </p:txBody>
      </p:sp>
    </p:spTree>
    <p:extLst>
      <p:ext uri="{BB962C8B-B14F-4D97-AF65-F5344CB8AC3E}">
        <p14:creationId xmlns:p14="http://schemas.microsoft.com/office/powerpoint/2010/main" val="360606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55142D5-4671-46A6-A004-4F169D0F4032}"/>
              </a:ext>
            </a:extLst>
          </p:cNvPr>
          <p:cNvGraphicFramePr>
            <a:graphicFrameLocks/>
          </p:cNvGraphicFramePr>
          <p:nvPr>
            <p:extLst>
              <p:ext uri="{D42A27DB-BD31-4B8C-83A1-F6EECF244321}">
                <p14:modId xmlns:p14="http://schemas.microsoft.com/office/powerpoint/2010/main" val="276782355"/>
              </p:ext>
            </p:extLst>
          </p:nvPr>
        </p:nvGraphicFramePr>
        <p:xfrm>
          <a:off x="255231" y="1606905"/>
          <a:ext cx="5585538" cy="36441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6437A03D-4A4C-46F5-93F8-3327EFEEB915}"/>
              </a:ext>
            </a:extLst>
          </p:cNvPr>
          <p:cNvGraphicFramePr>
            <a:graphicFrameLocks/>
          </p:cNvGraphicFramePr>
          <p:nvPr>
            <p:extLst>
              <p:ext uri="{D42A27DB-BD31-4B8C-83A1-F6EECF244321}">
                <p14:modId xmlns:p14="http://schemas.microsoft.com/office/powerpoint/2010/main" val="1904570144"/>
              </p:ext>
            </p:extLst>
          </p:nvPr>
        </p:nvGraphicFramePr>
        <p:xfrm>
          <a:off x="6283001" y="1606905"/>
          <a:ext cx="5585539" cy="36441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D9EE190-D55D-4331-ACB0-A0DFCD3B42F4}"/>
              </a:ext>
            </a:extLst>
          </p:cNvPr>
          <p:cNvSpPr txBox="1"/>
          <p:nvPr/>
        </p:nvSpPr>
        <p:spPr>
          <a:xfrm>
            <a:off x="10464800" y="6371770"/>
            <a:ext cx="14780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KDOC</a:t>
            </a:r>
          </a:p>
        </p:txBody>
      </p:sp>
      <p:sp>
        <p:nvSpPr>
          <p:cNvPr id="8" name="TextBox 7">
            <a:extLst>
              <a:ext uri="{FF2B5EF4-FFF2-40B4-BE49-F238E27FC236}">
                <a16:creationId xmlns:a16="http://schemas.microsoft.com/office/drawing/2014/main" id="{9BA9AB1D-9FEF-4BBD-8A53-F88B20F65715}"/>
              </a:ext>
            </a:extLst>
          </p:cNvPr>
          <p:cNvSpPr txBox="1"/>
          <p:nvPr/>
        </p:nvSpPr>
        <p:spPr>
          <a:xfrm>
            <a:off x="124551" y="5112198"/>
            <a:ext cx="11942897" cy="1200329"/>
          </a:xfrm>
          <a:prstGeom prst="rect">
            <a:avLst/>
          </a:prstGeom>
          <a:noFill/>
        </p:spPr>
        <p:txBody>
          <a:bodyPr wrap="square">
            <a:spAutoFit/>
          </a:bodyPr>
          <a:lstStyle/>
          <a:p>
            <a:pPr lvl="0"/>
            <a:r>
              <a:rPr lang="en-US" dirty="0"/>
              <a:t>Discussion </a:t>
            </a:r>
            <a:r>
              <a:rPr lang="en-US" u="sng" dirty="0"/>
              <a:t>Questions:</a:t>
            </a:r>
          </a:p>
          <a:p>
            <a:pPr marL="285750" lvl="0" indent="-285750">
              <a:buFont typeface="Arial" panose="020B0604020202020204" pitchFamily="34" charset="0"/>
              <a:buChar char="•"/>
            </a:pPr>
            <a:r>
              <a:rPr lang="en-US" dirty="0"/>
              <a:t>What are we seeing? </a:t>
            </a:r>
          </a:p>
          <a:p>
            <a:pPr marL="285750" lvl="0" indent="-285750">
              <a:buFont typeface="Arial" panose="020B0604020202020204" pitchFamily="34" charset="0"/>
              <a:buChar char="•"/>
            </a:pPr>
            <a:r>
              <a:rPr lang="en-US" dirty="0"/>
              <a:t>What does it mean?</a:t>
            </a:r>
          </a:p>
          <a:p>
            <a:pPr marL="285750" lvl="0" indent="-285750">
              <a:buFont typeface="Arial" panose="020B0604020202020204" pitchFamily="34" charset="0"/>
              <a:buChar char="•"/>
            </a:pPr>
            <a:r>
              <a:rPr lang="en-US" dirty="0"/>
              <a:t>What else do we need to know?</a:t>
            </a:r>
          </a:p>
        </p:txBody>
      </p:sp>
    </p:spTree>
    <p:extLst>
      <p:ext uri="{BB962C8B-B14F-4D97-AF65-F5344CB8AC3E}">
        <p14:creationId xmlns:p14="http://schemas.microsoft.com/office/powerpoint/2010/main" val="77232942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36E28E9-DBC7-484E-ADC5-B41CE231C4FA}"/>
              </a:ext>
            </a:extLst>
          </p:cNvPr>
          <p:cNvGraphicFramePr>
            <a:graphicFrameLocks/>
          </p:cNvGraphicFramePr>
          <p:nvPr>
            <p:extLst>
              <p:ext uri="{D42A27DB-BD31-4B8C-83A1-F6EECF244321}">
                <p14:modId xmlns:p14="http://schemas.microsoft.com/office/powerpoint/2010/main" val="982654350"/>
              </p:ext>
            </p:extLst>
          </p:nvPr>
        </p:nvGraphicFramePr>
        <p:xfrm>
          <a:off x="2933311" y="1431665"/>
          <a:ext cx="6325377" cy="39946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C6F66F1-9291-4787-9395-1A8AD86700B0}"/>
              </a:ext>
            </a:extLst>
          </p:cNvPr>
          <p:cNvSpPr txBox="1"/>
          <p:nvPr/>
        </p:nvSpPr>
        <p:spPr>
          <a:xfrm>
            <a:off x="10464800" y="6371770"/>
            <a:ext cx="14780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KDOC</a:t>
            </a:r>
          </a:p>
        </p:txBody>
      </p:sp>
      <p:sp>
        <p:nvSpPr>
          <p:cNvPr id="5" name="TextBox 4">
            <a:extLst>
              <a:ext uri="{FF2B5EF4-FFF2-40B4-BE49-F238E27FC236}">
                <a16:creationId xmlns:a16="http://schemas.microsoft.com/office/drawing/2014/main" id="{2867B2CD-4EA7-4A80-9E85-E84D91781CFB}"/>
              </a:ext>
            </a:extLst>
          </p:cNvPr>
          <p:cNvSpPr txBox="1"/>
          <p:nvPr/>
        </p:nvSpPr>
        <p:spPr>
          <a:xfrm>
            <a:off x="413345" y="2411861"/>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marL="285750" lvl="0" indent="-285750">
              <a:buFont typeface="Arial" panose="020B0604020202020204" pitchFamily="34" charset="0"/>
              <a:buChar char="•"/>
            </a:pPr>
            <a:r>
              <a:rPr lang="en-US" dirty="0">
                <a:solidFill>
                  <a:schemeClr val="bg1"/>
                </a:solidFill>
              </a:rPr>
              <a:t>What are we seeing? </a:t>
            </a:r>
          </a:p>
          <a:p>
            <a:pPr marL="285750" lvl="0" indent="-285750">
              <a:buFont typeface="Arial" panose="020B0604020202020204" pitchFamily="34" charset="0"/>
              <a:buChar char="•"/>
            </a:pPr>
            <a:r>
              <a:rPr lang="en-US" dirty="0">
                <a:solidFill>
                  <a:schemeClr val="bg1"/>
                </a:solidFill>
              </a:rPr>
              <a:t>What does it mean?</a:t>
            </a:r>
          </a:p>
          <a:p>
            <a:pPr marL="285750" lvl="0" indent="-285750">
              <a:buFont typeface="Arial" panose="020B0604020202020204" pitchFamily="34" charset="0"/>
              <a:buChar char="•"/>
            </a:pPr>
            <a:r>
              <a:rPr lang="en-US" dirty="0">
                <a:solidFill>
                  <a:schemeClr val="bg1"/>
                </a:solidFill>
              </a:rPr>
              <a:t>What else do we need to know?</a:t>
            </a:r>
          </a:p>
        </p:txBody>
      </p:sp>
    </p:spTree>
    <p:extLst>
      <p:ext uri="{BB962C8B-B14F-4D97-AF65-F5344CB8AC3E}">
        <p14:creationId xmlns:p14="http://schemas.microsoft.com/office/powerpoint/2010/main" val="1251047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B180296-3CF2-4D1B-B05F-E7DE824C18D4}"/>
              </a:ext>
            </a:extLst>
          </p:cNvPr>
          <p:cNvGraphicFramePr>
            <a:graphicFrameLocks/>
          </p:cNvGraphicFramePr>
          <p:nvPr>
            <p:extLst>
              <p:ext uri="{D42A27DB-BD31-4B8C-83A1-F6EECF244321}">
                <p14:modId xmlns:p14="http://schemas.microsoft.com/office/powerpoint/2010/main" val="3080385861"/>
              </p:ext>
            </p:extLst>
          </p:nvPr>
        </p:nvGraphicFramePr>
        <p:xfrm>
          <a:off x="2933311" y="1431665"/>
          <a:ext cx="6325377" cy="39946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F94D082-77D6-47BF-8BF0-5C2D52A34622}"/>
              </a:ext>
            </a:extLst>
          </p:cNvPr>
          <p:cNvSpPr txBox="1"/>
          <p:nvPr/>
        </p:nvSpPr>
        <p:spPr>
          <a:xfrm>
            <a:off x="10464800" y="6371770"/>
            <a:ext cx="14780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KDOC</a:t>
            </a:r>
          </a:p>
        </p:txBody>
      </p:sp>
      <p:sp>
        <p:nvSpPr>
          <p:cNvPr id="5" name="TextBox 4">
            <a:extLst>
              <a:ext uri="{FF2B5EF4-FFF2-40B4-BE49-F238E27FC236}">
                <a16:creationId xmlns:a16="http://schemas.microsoft.com/office/drawing/2014/main" id="{1280E2C2-D90D-4127-9848-7831848AD465}"/>
              </a:ext>
            </a:extLst>
          </p:cNvPr>
          <p:cNvSpPr txBox="1"/>
          <p:nvPr/>
        </p:nvSpPr>
        <p:spPr>
          <a:xfrm>
            <a:off x="413345" y="2411861"/>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marL="285750" lvl="0" indent="-285750">
              <a:buFont typeface="Arial" panose="020B0604020202020204" pitchFamily="34" charset="0"/>
              <a:buChar char="•"/>
            </a:pPr>
            <a:r>
              <a:rPr lang="en-US" dirty="0">
                <a:solidFill>
                  <a:schemeClr val="bg1"/>
                </a:solidFill>
              </a:rPr>
              <a:t>What are we seeing? </a:t>
            </a:r>
          </a:p>
          <a:p>
            <a:pPr marL="285750" lvl="0" indent="-285750">
              <a:buFont typeface="Arial" panose="020B0604020202020204" pitchFamily="34" charset="0"/>
              <a:buChar char="•"/>
            </a:pPr>
            <a:r>
              <a:rPr lang="en-US" dirty="0">
                <a:solidFill>
                  <a:schemeClr val="bg1"/>
                </a:solidFill>
              </a:rPr>
              <a:t>What does it mean?</a:t>
            </a:r>
          </a:p>
          <a:p>
            <a:pPr marL="285750" lvl="0" indent="-285750">
              <a:buFont typeface="Arial" panose="020B0604020202020204" pitchFamily="34" charset="0"/>
              <a:buChar char="•"/>
            </a:pPr>
            <a:r>
              <a:rPr lang="en-US" dirty="0">
                <a:solidFill>
                  <a:schemeClr val="bg1"/>
                </a:solidFill>
              </a:rPr>
              <a:t>What else do we need to know?</a:t>
            </a:r>
          </a:p>
        </p:txBody>
      </p:sp>
    </p:spTree>
    <p:extLst>
      <p:ext uri="{BB962C8B-B14F-4D97-AF65-F5344CB8AC3E}">
        <p14:creationId xmlns:p14="http://schemas.microsoft.com/office/powerpoint/2010/main" val="3556181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7DD685A-BBAF-488C-BFE9-2342C246A665}"/>
              </a:ext>
            </a:extLst>
          </p:cNvPr>
          <p:cNvGraphicFramePr>
            <a:graphicFrameLocks/>
          </p:cNvGraphicFramePr>
          <p:nvPr>
            <p:extLst>
              <p:ext uri="{D42A27DB-BD31-4B8C-83A1-F6EECF244321}">
                <p14:modId xmlns:p14="http://schemas.microsoft.com/office/powerpoint/2010/main" val="76526636"/>
              </p:ext>
            </p:extLst>
          </p:nvPr>
        </p:nvGraphicFramePr>
        <p:xfrm>
          <a:off x="6184511" y="1580725"/>
          <a:ext cx="5646245" cy="36965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354EC0F8-E380-4273-8F4D-01F3A949ABCE}"/>
              </a:ext>
            </a:extLst>
          </p:cNvPr>
          <p:cNvGraphicFramePr>
            <a:graphicFrameLocks/>
          </p:cNvGraphicFramePr>
          <p:nvPr>
            <p:extLst>
              <p:ext uri="{D42A27DB-BD31-4B8C-83A1-F6EECF244321}">
                <p14:modId xmlns:p14="http://schemas.microsoft.com/office/powerpoint/2010/main" val="3538419118"/>
              </p:ext>
            </p:extLst>
          </p:nvPr>
        </p:nvGraphicFramePr>
        <p:xfrm>
          <a:off x="180069" y="1580724"/>
          <a:ext cx="5646246" cy="36965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21B67A1-D702-4C6A-976A-97FCC31BCCD5}"/>
              </a:ext>
            </a:extLst>
          </p:cNvPr>
          <p:cNvSpPr txBox="1"/>
          <p:nvPr/>
        </p:nvSpPr>
        <p:spPr>
          <a:xfrm>
            <a:off x="10464800" y="6371770"/>
            <a:ext cx="14780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KDOC</a:t>
            </a:r>
          </a:p>
        </p:txBody>
      </p:sp>
      <p:sp>
        <p:nvSpPr>
          <p:cNvPr id="8" name="TextBox 7">
            <a:extLst>
              <a:ext uri="{FF2B5EF4-FFF2-40B4-BE49-F238E27FC236}">
                <a16:creationId xmlns:a16="http://schemas.microsoft.com/office/drawing/2014/main" id="{64A85D0D-262C-45C8-B196-A622A2980867}"/>
              </a:ext>
            </a:extLst>
          </p:cNvPr>
          <p:cNvSpPr txBox="1"/>
          <p:nvPr/>
        </p:nvSpPr>
        <p:spPr>
          <a:xfrm>
            <a:off x="124551" y="5112198"/>
            <a:ext cx="11942897" cy="1200329"/>
          </a:xfrm>
          <a:prstGeom prst="rect">
            <a:avLst/>
          </a:prstGeom>
          <a:noFill/>
        </p:spPr>
        <p:txBody>
          <a:bodyPr wrap="square">
            <a:spAutoFit/>
          </a:bodyPr>
          <a:lstStyle/>
          <a:p>
            <a:pPr lvl="0"/>
            <a:r>
              <a:rPr lang="en-US" dirty="0"/>
              <a:t>Discussion </a:t>
            </a:r>
            <a:r>
              <a:rPr lang="en-US" u="sng" dirty="0"/>
              <a:t>Questions:</a:t>
            </a:r>
          </a:p>
          <a:p>
            <a:pPr marL="285750" lvl="0" indent="-285750">
              <a:buFont typeface="Arial" panose="020B0604020202020204" pitchFamily="34" charset="0"/>
              <a:buChar char="•"/>
            </a:pPr>
            <a:r>
              <a:rPr lang="en-US" dirty="0"/>
              <a:t>What are we seeing? </a:t>
            </a:r>
          </a:p>
          <a:p>
            <a:pPr marL="285750" lvl="0" indent="-285750">
              <a:buFont typeface="Arial" panose="020B0604020202020204" pitchFamily="34" charset="0"/>
              <a:buChar char="•"/>
            </a:pPr>
            <a:r>
              <a:rPr lang="en-US" dirty="0"/>
              <a:t>What does it mean?</a:t>
            </a:r>
          </a:p>
          <a:p>
            <a:pPr marL="285750" lvl="0" indent="-285750">
              <a:buFont typeface="Arial" panose="020B0604020202020204" pitchFamily="34" charset="0"/>
              <a:buChar char="•"/>
            </a:pPr>
            <a:r>
              <a:rPr lang="en-US" dirty="0"/>
              <a:t>What else do we need to know?</a:t>
            </a:r>
          </a:p>
        </p:txBody>
      </p:sp>
    </p:spTree>
    <p:extLst>
      <p:ext uri="{BB962C8B-B14F-4D97-AF65-F5344CB8AC3E}">
        <p14:creationId xmlns:p14="http://schemas.microsoft.com/office/powerpoint/2010/main" val="261202421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49BCA17-F1C9-48B0-98C5-AEFE652EC99D}"/>
              </a:ext>
            </a:extLst>
          </p:cNvPr>
          <p:cNvGraphicFramePr>
            <a:graphicFrameLocks/>
          </p:cNvGraphicFramePr>
          <p:nvPr>
            <p:extLst>
              <p:ext uri="{D42A27DB-BD31-4B8C-83A1-F6EECF244321}">
                <p14:modId xmlns:p14="http://schemas.microsoft.com/office/powerpoint/2010/main" val="614802055"/>
              </p:ext>
            </p:extLst>
          </p:nvPr>
        </p:nvGraphicFramePr>
        <p:xfrm>
          <a:off x="2933310" y="1431665"/>
          <a:ext cx="7939477" cy="443335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194DD2F-DA8B-4C52-AD17-1284133DD02B}"/>
              </a:ext>
            </a:extLst>
          </p:cNvPr>
          <p:cNvSpPr txBox="1"/>
          <p:nvPr/>
        </p:nvSpPr>
        <p:spPr>
          <a:xfrm>
            <a:off x="10464800" y="6371770"/>
            <a:ext cx="14780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KDOC</a:t>
            </a:r>
          </a:p>
        </p:txBody>
      </p:sp>
      <p:sp>
        <p:nvSpPr>
          <p:cNvPr id="6" name="TextBox 5">
            <a:extLst>
              <a:ext uri="{FF2B5EF4-FFF2-40B4-BE49-F238E27FC236}">
                <a16:creationId xmlns:a16="http://schemas.microsoft.com/office/drawing/2014/main" id="{8056D3B2-B15D-4A64-B0FB-9B5966E3596C}"/>
              </a:ext>
            </a:extLst>
          </p:cNvPr>
          <p:cNvSpPr txBox="1"/>
          <p:nvPr/>
        </p:nvSpPr>
        <p:spPr>
          <a:xfrm>
            <a:off x="413345" y="2411861"/>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marL="285750" lvl="0" indent="-285750">
              <a:buFont typeface="Arial" panose="020B0604020202020204" pitchFamily="34" charset="0"/>
              <a:buChar char="•"/>
            </a:pPr>
            <a:r>
              <a:rPr lang="en-US" dirty="0">
                <a:solidFill>
                  <a:schemeClr val="bg1"/>
                </a:solidFill>
              </a:rPr>
              <a:t>What are we seeing? </a:t>
            </a:r>
          </a:p>
          <a:p>
            <a:pPr marL="285750" lvl="0" indent="-285750">
              <a:buFont typeface="Arial" panose="020B0604020202020204" pitchFamily="34" charset="0"/>
              <a:buChar char="•"/>
            </a:pPr>
            <a:r>
              <a:rPr lang="en-US" dirty="0">
                <a:solidFill>
                  <a:schemeClr val="bg1"/>
                </a:solidFill>
              </a:rPr>
              <a:t>What does it mean?</a:t>
            </a:r>
          </a:p>
          <a:p>
            <a:pPr marL="285750" lvl="0" indent="-285750">
              <a:buFont typeface="Arial" panose="020B0604020202020204" pitchFamily="34" charset="0"/>
              <a:buChar char="•"/>
            </a:pPr>
            <a:r>
              <a:rPr lang="en-US" dirty="0">
                <a:solidFill>
                  <a:schemeClr val="bg1"/>
                </a:solidFill>
              </a:rPr>
              <a:t>What else do we need to know?</a:t>
            </a:r>
          </a:p>
        </p:txBody>
      </p:sp>
    </p:spTree>
    <p:extLst>
      <p:ext uri="{BB962C8B-B14F-4D97-AF65-F5344CB8AC3E}">
        <p14:creationId xmlns:p14="http://schemas.microsoft.com/office/powerpoint/2010/main" val="291216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6D20701B-D52A-4B37-9E22-825B0AD3E716}"/>
              </a:ext>
            </a:extLst>
          </p:cNvPr>
          <p:cNvPicPr>
            <a:picLocks noChangeAspect="1"/>
          </p:cNvPicPr>
          <p:nvPr/>
        </p:nvPicPr>
        <p:blipFill rotWithShape="1">
          <a:blip r:embed="rId2"/>
          <a:srcRect b="9069"/>
          <a:stretch/>
        </p:blipFill>
        <p:spPr>
          <a:xfrm>
            <a:off x="2477896" y="893499"/>
            <a:ext cx="7351903" cy="4696322"/>
          </a:xfrm>
          <a:prstGeom prst="rect">
            <a:avLst/>
          </a:prstGeom>
        </p:spPr>
      </p:pic>
    </p:spTree>
    <p:extLst>
      <p:ext uri="{BB962C8B-B14F-4D97-AF65-F5344CB8AC3E}">
        <p14:creationId xmlns:p14="http://schemas.microsoft.com/office/powerpoint/2010/main" val="2341496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6F4E6ED-12B6-494B-9C16-E465EE6D6110}"/>
              </a:ext>
            </a:extLst>
          </p:cNvPr>
          <p:cNvGraphicFramePr>
            <a:graphicFrameLocks/>
          </p:cNvGraphicFramePr>
          <p:nvPr>
            <p:extLst>
              <p:ext uri="{D42A27DB-BD31-4B8C-83A1-F6EECF244321}">
                <p14:modId xmlns:p14="http://schemas.microsoft.com/office/powerpoint/2010/main" val="87737254"/>
              </p:ext>
            </p:extLst>
          </p:nvPr>
        </p:nvGraphicFramePr>
        <p:xfrm>
          <a:off x="2933311" y="1431666"/>
          <a:ext cx="6325377" cy="39946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3EC17CE-3465-48D9-BF94-DB2826A8081F}"/>
              </a:ext>
            </a:extLst>
          </p:cNvPr>
          <p:cNvSpPr txBox="1"/>
          <p:nvPr/>
        </p:nvSpPr>
        <p:spPr>
          <a:xfrm>
            <a:off x="10464800" y="6371770"/>
            <a:ext cx="14780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KDOC</a:t>
            </a:r>
          </a:p>
        </p:txBody>
      </p:sp>
      <p:sp>
        <p:nvSpPr>
          <p:cNvPr id="4" name="TextBox 3">
            <a:extLst>
              <a:ext uri="{FF2B5EF4-FFF2-40B4-BE49-F238E27FC236}">
                <a16:creationId xmlns:a16="http://schemas.microsoft.com/office/drawing/2014/main" id="{78BF23A0-EE86-4496-BAFC-247944129508}"/>
              </a:ext>
            </a:extLst>
          </p:cNvPr>
          <p:cNvSpPr txBox="1"/>
          <p:nvPr/>
        </p:nvSpPr>
        <p:spPr>
          <a:xfrm>
            <a:off x="413345" y="2411861"/>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marL="285750" lvl="0" indent="-285750">
              <a:buFont typeface="Arial" panose="020B0604020202020204" pitchFamily="34" charset="0"/>
              <a:buChar char="•"/>
            </a:pPr>
            <a:r>
              <a:rPr lang="en-US" dirty="0">
                <a:solidFill>
                  <a:schemeClr val="bg1"/>
                </a:solidFill>
              </a:rPr>
              <a:t>What are we seeing? </a:t>
            </a:r>
          </a:p>
          <a:p>
            <a:pPr marL="285750" lvl="0" indent="-285750">
              <a:buFont typeface="Arial" panose="020B0604020202020204" pitchFamily="34" charset="0"/>
              <a:buChar char="•"/>
            </a:pPr>
            <a:r>
              <a:rPr lang="en-US" dirty="0">
                <a:solidFill>
                  <a:schemeClr val="bg1"/>
                </a:solidFill>
              </a:rPr>
              <a:t>What does it mean?</a:t>
            </a:r>
          </a:p>
          <a:p>
            <a:pPr marL="285750" lvl="0" indent="-285750">
              <a:buFont typeface="Arial" panose="020B0604020202020204" pitchFamily="34" charset="0"/>
              <a:buChar char="•"/>
            </a:pPr>
            <a:r>
              <a:rPr lang="en-US" dirty="0">
                <a:solidFill>
                  <a:schemeClr val="bg1"/>
                </a:solidFill>
              </a:rPr>
              <a:t>What else do we need to know?</a:t>
            </a:r>
          </a:p>
        </p:txBody>
      </p:sp>
    </p:spTree>
    <p:extLst>
      <p:ext uri="{BB962C8B-B14F-4D97-AF65-F5344CB8AC3E}">
        <p14:creationId xmlns:p14="http://schemas.microsoft.com/office/powerpoint/2010/main" val="1487890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367A7B0-CD78-4D4C-92CD-E18937F5D429}"/>
              </a:ext>
            </a:extLst>
          </p:cNvPr>
          <p:cNvGraphicFramePr>
            <a:graphicFrameLocks/>
          </p:cNvGraphicFramePr>
          <p:nvPr>
            <p:extLst>
              <p:ext uri="{D42A27DB-BD31-4B8C-83A1-F6EECF244321}">
                <p14:modId xmlns:p14="http://schemas.microsoft.com/office/powerpoint/2010/main" val="680928149"/>
              </p:ext>
            </p:extLst>
          </p:nvPr>
        </p:nvGraphicFramePr>
        <p:xfrm>
          <a:off x="152298" y="1282299"/>
          <a:ext cx="5688175" cy="38774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EAB5B7FA-C25D-4B61-84AF-39310065853C}"/>
              </a:ext>
            </a:extLst>
          </p:cNvPr>
          <p:cNvGraphicFramePr>
            <a:graphicFrameLocks/>
          </p:cNvGraphicFramePr>
          <p:nvPr>
            <p:extLst>
              <p:ext uri="{D42A27DB-BD31-4B8C-83A1-F6EECF244321}">
                <p14:modId xmlns:p14="http://schemas.microsoft.com/office/powerpoint/2010/main" val="3881958506"/>
              </p:ext>
            </p:extLst>
          </p:nvPr>
        </p:nvGraphicFramePr>
        <p:xfrm>
          <a:off x="6351526" y="1282299"/>
          <a:ext cx="5688176" cy="38774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E02889D-BE6F-4D77-8429-ACD2843C1464}"/>
              </a:ext>
            </a:extLst>
          </p:cNvPr>
          <p:cNvSpPr txBox="1"/>
          <p:nvPr/>
        </p:nvSpPr>
        <p:spPr>
          <a:xfrm>
            <a:off x="10464800" y="6371770"/>
            <a:ext cx="14780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KDOC</a:t>
            </a:r>
          </a:p>
        </p:txBody>
      </p:sp>
      <p:sp>
        <p:nvSpPr>
          <p:cNvPr id="7" name="TextBox 6">
            <a:extLst>
              <a:ext uri="{FF2B5EF4-FFF2-40B4-BE49-F238E27FC236}">
                <a16:creationId xmlns:a16="http://schemas.microsoft.com/office/drawing/2014/main" id="{4838F473-1F10-4AC1-92EA-DDC50E6F923D}"/>
              </a:ext>
            </a:extLst>
          </p:cNvPr>
          <p:cNvSpPr txBox="1"/>
          <p:nvPr/>
        </p:nvSpPr>
        <p:spPr>
          <a:xfrm>
            <a:off x="152298" y="5159751"/>
            <a:ext cx="11942897" cy="1200329"/>
          </a:xfrm>
          <a:prstGeom prst="rect">
            <a:avLst/>
          </a:prstGeom>
          <a:noFill/>
        </p:spPr>
        <p:txBody>
          <a:bodyPr wrap="square">
            <a:spAutoFit/>
          </a:bodyPr>
          <a:lstStyle/>
          <a:p>
            <a:pPr lvl="0"/>
            <a:r>
              <a:rPr lang="en-US" dirty="0"/>
              <a:t>Discussion </a:t>
            </a:r>
            <a:r>
              <a:rPr lang="en-US" u="sng" dirty="0"/>
              <a:t>Questions:</a:t>
            </a:r>
          </a:p>
          <a:p>
            <a:pPr marL="285750" lvl="0" indent="-285750">
              <a:buFont typeface="Arial" panose="020B0604020202020204" pitchFamily="34" charset="0"/>
              <a:buChar char="•"/>
            </a:pPr>
            <a:r>
              <a:rPr lang="en-US" dirty="0"/>
              <a:t>What are we seeing? </a:t>
            </a:r>
          </a:p>
          <a:p>
            <a:pPr marL="285750" lvl="0" indent="-285750">
              <a:buFont typeface="Arial" panose="020B0604020202020204" pitchFamily="34" charset="0"/>
              <a:buChar char="•"/>
            </a:pPr>
            <a:r>
              <a:rPr lang="en-US" dirty="0"/>
              <a:t>What does it mean?</a:t>
            </a:r>
          </a:p>
          <a:p>
            <a:pPr marL="285750" lvl="0" indent="-285750">
              <a:buFont typeface="Arial" panose="020B0604020202020204" pitchFamily="34" charset="0"/>
              <a:buChar char="•"/>
            </a:pPr>
            <a:r>
              <a:rPr lang="en-US" dirty="0"/>
              <a:t>What else do we need to know?</a:t>
            </a:r>
          </a:p>
        </p:txBody>
      </p:sp>
    </p:spTree>
    <p:extLst>
      <p:ext uri="{BB962C8B-B14F-4D97-AF65-F5344CB8AC3E}">
        <p14:creationId xmlns:p14="http://schemas.microsoft.com/office/powerpoint/2010/main" val="1636651584"/>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EC17CE-3465-48D9-BF94-DB2826A8081F}"/>
              </a:ext>
            </a:extLst>
          </p:cNvPr>
          <p:cNvSpPr txBox="1"/>
          <p:nvPr/>
        </p:nvSpPr>
        <p:spPr>
          <a:xfrm>
            <a:off x="10464800" y="6371770"/>
            <a:ext cx="12747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RJA</a:t>
            </a:r>
          </a:p>
        </p:txBody>
      </p:sp>
      <p:graphicFrame>
        <p:nvGraphicFramePr>
          <p:cNvPr id="4" name="Chart 3">
            <a:extLst>
              <a:ext uri="{FF2B5EF4-FFF2-40B4-BE49-F238E27FC236}">
                <a16:creationId xmlns:a16="http://schemas.microsoft.com/office/drawing/2014/main" id="{691482BB-FD99-4A79-AEA6-2CBE5707D057}"/>
              </a:ext>
            </a:extLst>
          </p:cNvPr>
          <p:cNvGraphicFramePr>
            <a:graphicFrameLocks/>
          </p:cNvGraphicFramePr>
          <p:nvPr>
            <p:extLst>
              <p:ext uri="{D42A27DB-BD31-4B8C-83A1-F6EECF244321}">
                <p14:modId xmlns:p14="http://schemas.microsoft.com/office/powerpoint/2010/main" val="3212188181"/>
              </p:ext>
            </p:extLst>
          </p:nvPr>
        </p:nvGraphicFramePr>
        <p:xfrm>
          <a:off x="2250282" y="1423306"/>
          <a:ext cx="8601074" cy="48203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CE9D19B-F5C4-4976-A9DE-FD079B62DC73}"/>
              </a:ext>
            </a:extLst>
          </p:cNvPr>
          <p:cNvSpPr txBox="1"/>
          <p:nvPr/>
        </p:nvSpPr>
        <p:spPr>
          <a:xfrm>
            <a:off x="413345" y="2411861"/>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marL="285750" lvl="0" indent="-285750">
              <a:buFont typeface="Arial" panose="020B0604020202020204" pitchFamily="34" charset="0"/>
              <a:buChar char="•"/>
            </a:pPr>
            <a:r>
              <a:rPr lang="en-US" dirty="0">
                <a:solidFill>
                  <a:schemeClr val="bg1"/>
                </a:solidFill>
              </a:rPr>
              <a:t>What are we seeing? </a:t>
            </a:r>
          </a:p>
          <a:p>
            <a:pPr marL="285750" lvl="0" indent="-285750">
              <a:buFont typeface="Arial" panose="020B0604020202020204" pitchFamily="34" charset="0"/>
              <a:buChar char="•"/>
            </a:pPr>
            <a:r>
              <a:rPr lang="en-US" dirty="0">
                <a:solidFill>
                  <a:schemeClr val="bg1"/>
                </a:solidFill>
              </a:rPr>
              <a:t>What does it mean?</a:t>
            </a:r>
          </a:p>
          <a:p>
            <a:pPr marL="285750" lvl="0" indent="-285750">
              <a:buFont typeface="Arial" panose="020B0604020202020204" pitchFamily="34" charset="0"/>
              <a:buChar char="•"/>
            </a:pPr>
            <a:r>
              <a:rPr lang="en-US" dirty="0">
                <a:solidFill>
                  <a:schemeClr val="bg1"/>
                </a:solidFill>
              </a:rPr>
              <a:t>What else do we need to know?</a:t>
            </a:r>
          </a:p>
        </p:txBody>
      </p:sp>
    </p:spTree>
    <p:extLst>
      <p:ext uri="{BB962C8B-B14F-4D97-AF65-F5344CB8AC3E}">
        <p14:creationId xmlns:p14="http://schemas.microsoft.com/office/powerpoint/2010/main" val="1649063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EC17CE-3465-48D9-BF94-DB2826A8081F}"/>
              </a:ext>
            </a:extLst>
          </p:cNvPr>
          <p:cNvSpPr txBox="1"/>
          <p:nvPr/>
        </p:nvSpPr>
        <p:spPr>
          <a:xfrm>
            <a:off x="10464800" y="6371770"/>
            <a:ext cx="12747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Source: RJA</a:t>
            </a:r>
          </a:p>
        </p:txBody>
      </p:sp>
      <p:graphicFrame>
        <p:nvGraphicFramePr>
          <p:cNvPr id="5" name="Chart 4">
            <a:extLst>
              <a:ext uri="{FF2B5EF4-FFF2-40B4-BE49-F238E27FC236}">
                <a16:creationId xmlns:a16="http://schemas.microsoft.com/office/drawing/2014/main" id="{6DF75150-50EB-4E62-BB96-100C93E75424}"/>
              </a:ext>
            </a:extLst>
          </p:cNvPr>
          <p:cNvGraphicFramePr>
            <a:graphicFrameLocks/>
          </p:cNvGraphicFramePr>
          <p:nvPr>
            <p:extLst>
              <p:ext uri="{D42A27DB-BD31-4B8C-83A1-F6EECF244321}">
                <p14:modId xmlns:p14="http://schemas.microsoft.com/office/powerpoint/2010/main" val="2801220708"/>
              </p:ext>
            </p:extLst>
          </p:nvPr>
        </p:nvGraphicFramePr>
        <p:xfrm>
          <a:off x="2293144" y="1362075"/>
          <a:ext cx="8993981" cy="465296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6495922-F6E9-4107-8E06-E034683AFA54}"/>
              </a:ext>
            </a:extLst>
          </p:cNvPr>
          <p:cNvSpPr txBox="1"/>
          <p:nvPr/>
        </p:nvSpPr>
        <p:spPr>
          <a:xfrm>
            <a:off x="413345" y="2411861"/>
            <a:ext cx="1618655" cy="2585323"/>
          </a:xfrm>
          <a:prstGeom prst="rect">
            <a:avLst/>
          </a:prstGeom>
          <a:noFill/>
        </p:spPr>
        <p:txBody>
          <a:bodyPr wrap="square">
            <a:spAutoFit/>
          </a:bodyPr>
          <a:lstStyle/>
          <a:p>
            <a:pPr lvl="0"/>
            <a:r>
              <a:rPr lang="en-US" dirty="0">
                <a:solidFill>
                  <a:schemeClr val="bg1"/>
                </a:solidFill>
              </a:rPr>
              <a:t>Discussion </a:t>
            </a:r>
            <a:r>
              <a:rPr lang="en-US" u="sng" dirty="0">
                <a:solidFill>
                  <a:schemeClr val="bg1"/>
                </a:solidFill>
              </a:rPr>
              <a:t>Questions:</a:t>
            </a:r>
          </a:p>
          <a:p>
            <a:pPr marL="285750" lvl="0" indent="-285750">
              <a:buFont typeface="Arial" panose="020B0604020202020204" pitchFamily="34" charset="0"/>
              <a:buChar char="•"/>
            </a:pPr>
            <a:r>
              <a:rPr lang="en-US" dirty="0">
                <a:solidFill>
                  <a:schemeClr val="bg1"/>
                </a:solidFill>
              </a:rPr>
              <a:t>What are we seeing? </a:t>
            </a:r>
          </a:p>
          <a:p>
            <a:pPr marL="285750" lvl="0" indent="-285750">
              <a:buFont typeface="Arial" panose="020B0604020202020204" pitchFamily="34" charset="0"/>
              <a:buChar char="•"/>
            </a:pPr>
            <a:r>
              <a:rPr lang="en-US" dirty="0">
                <a:solidFill>
                  <a:schemeClr val="bg1"/>
                </a:solidFill>
              </a:rPr>
              <a:t>What does it mean?</a:t>
            </a:r>
          </a:p>
          <a:p>
            <a:pPr marL="285750" lvl="0" indent="-285750">
              <a:buFont typeface="Arial" panose="020B0604020202020204" pitchFamily="34" charset="0"/>
              <a:buChar char="•"/>
            </a:pPr>
            <a:r>
              <a:rPr lang="en-US" dirty="0">
                <a:solidFill>
                  <a:schemeClr val="bg1"/>
                </a:solidFill>
              </a:rPr>
              <a:t>What else do we need to know?</a:t>
            </a:r>
          </a:p>
        </p:txBody>
      </p:sp>
    </p:spTree>
    <p:extLst>
      <p:ext uri="{BB962C8B-B14F-4D97-AF65-F5344CB8AC3E}">
        <p14:creationId xmlns:p14="http://schemas.microsoft.com/office/powerpoint/2010/main" val="2686293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Shape 200">
            <a:extLst>
              <a:ext uri="{FF2B5EF4-FFF2-40B4-BE49-F238E27FC236}">
                <a16:creationId xmlns:a16="http://schemas.microsoft.com/office/drawing/2014/main" id="{CF80855A-09B5-4332-8CBC-E45DEB7755E1}"/>
              </a:ext>
            </a:extLst>
          </p:cNvPr>
          <p:cNvSpPr txBox="1"/>
          <p:nvPr/>
        </p:nvSpPr>
        <p:spPr>
          <a:xfrm>
            <a:off x="492370" y="605896"/>
            <a:ext cx="3084844" cy="5646208"/>
          </a:xfrm>
          <a:prstGeom prst="rect">
            <a:avLst/>
          </a:prstGeom>
        </p:spPr>
        <p:txBody>
          <a:bodyPr vert="horz" lIns="91440" tIns="45720" rIns="91440" bIns="45720" rtlCol="0" anchor="ctr" anchorCtr="0">
            <a:normAutofit/>
          </a:bodyPr>
          <a:lstStyle/>
          <a:p>
            <a:pPr marR="0" lvl="0" indent="0" fontAlgn="auto">
              <a:lnSpc>
                <a:spcPct val="85000"/>
              </a:lnSpc>
              <a:spcBef>
                <a:spcPct val="0"/>
              </a:spcBef>
              <a:spcAft>
                <a:spcPts val="600"/>
              </a:spcAft>
              <a:buClrTx/>
              <a:buSzTx/>
              <a:tabLst/>
              <a:defRPr/>
            </a:pPr>
            <a:r>
              <a:rPr kumimoji="0" lang="en-US" sz="3600" b="0" i="0" u="none" strike="noStrike" cap="none" spc="-50" normalizeH="0" noProof="0">
                <a:ln>
                  <a:noFill/>
                </a:ln>
                <a:solidFill>
                  <a:srgbClr val="FFFFFF"/>
                </a:solidFill>
                <a:effectLst/>
                <a:uLnTx/>
                <a:uFillTx/>
                <a:latin typeface="+mj-lt"/>
                <a:ea typeface="+mj-ea"/>
                <a:cs typeface="+mj-cs"/>
                <a:sym typeface="Impact"/>
              </a:rPr>
              <a:t>Interviews</a:t>
            </a:r>
          </a:p>
        </p:txBody>
      </p:sp>
      <p:sp>
        <p:nvSpPr>
          <p:cNvPr id="22" name="Rectangle 2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809166B4-8079-4D85-9CBA-083DA3701D1D}"/>
              </a:ext>
            </a:extLst>
          </p:cNvPr>
          <p:cNvSpPr>
            <a:spLocks noGrp="1"/>
          </p:cNvSpPr>
          <p:nvPr>
            <p:ph idx="1"/>
          </p:nvPr>
        </p:nvSpPr>
        <p:spPr>
          <a:xfrm>
            <a:off x="4742016" y="605896"/>
            <a:ext cx="6413663" cy="5646208"/>
          </a:xfrm>
        </p:spPr>
        <p:txBody>
          <a:bodyPr vert="horz" lIns="0" tIns="45720" rIns="0" bIns="45720" rtlCol="0" anchor="ctr">
            <a:normAutofit/>
          </a:bodyPr>
          <a:lstStyle/>
          <a:p>
            <a:r>
              <a:rPr lang="en-US"/>
              <a:t>Shared interest in evidence-based, data-driven approaches to minimize &amp; avoid youth contact with the system</a:t>
            </a:r>
          </a:p>
          <a:p>
            <a:r>
              <a:rPr lang="en-US"/>
              <a:t>Poverty/low income cited as driver of involvement with JJ system</a:t>
            </a:r>
          </a:p>
          <a:p>
            <a:r>
              <a:rPr lang="en-US"/>
              <a:t>Strengthening relationships with youth and families is shared priority</a:t>
            </a:r>
          </a:p>
          <a:p>
            <a:r>
              <a:rPr lang="en-US"/>
              <a:t>Frontline staff capacity &amp; limited resources exacerbated by COVID-19 pandemic</a:t>
            </a:r>
          </a:p>
        </p:txBody>
      </p:sp>
    </p:spTree>
    <p:extLst>
      <p:ext uri="{BB962C8B-B14F-4D97-AF65-F5344CB8AC3E}">
        <p14:creationId xmlns:p14="http://schemas.microsoft.com/office/powerpoint/2010/main" val="2167803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Shape 200">
            <a:extLst>
              <a:ext uri="{FF2B5EF4-FFF2-40B4-BE49-F238E27FC236}">
                <a16:creationId xmlns:a16="http://schemas.microsoft.com/office/drawing/2014/main" id="{CF80855A-09B5-4332-8CBC-E45DEB7755E1}"/>
              </a:ext>
            </a:extLst>
          </p:cNvPr>
          <p:cNvSpPr txBox="1"/>
          <p:nvPr/>
        </p:nvSpPr>
        <p:spPr>
          <a:xfrm>
            <a:off x="492370" y="516835"/>
            <a:ext cx="3084844" cy="5772840"/>
          </a:xfrm>
          <a:prstGeom prst="rect">
            <a:avLst/>
          </a:prstGeom>
        </p:spPr>
        <p:txBody>
          <a:bodyPr vert="horz" lIns="91440" tIns="45720" rIns="91440" bIns="45720" rtlCol="0" anchor="ctr" anchorCtr="0">
            <a:normAutofit/>
          </a:bodyPr>
          <a:lstStyle/>
          <a:p>
            <a:pPr marR="0" lvl="0" indent="0" fontAlgn="auto">
              <a:lnSpc>
                <a:spcPct val="85000"/>
              </a:lnSpc>
              <a:spcBef>
                <a:spcPct val="0"/>
              </a:spcBef>
              <a:spcAft>
                <a:spcPts val="600"/>
              </a:spcAft>
              <a:buClrTx/>
              <a:buSzTx/>
              <a:tabLst/>
              <a:defRPr/>
            </a:pPr>
            <a:r>
              <a:rPr kumimoji="0" lang="en-US" sz="3600" b="0" i="0" u="none" strike="noStrike" cap="none" spc="-50" normalizeH="0" noProof="0">
                <a:ln>
                  <a:noFill/>
                </a:ln>
                <a:solidFill>
                  <a:srgbClr val="FFFFFF"/>
                </a:solidFill>
                <a:effectLst/>
                <a:uLnTx/>
                <a:uFillTx/>
                <a:latin typeface="+mj-lt"/>
                <a:ea typeface="+mj-ea"/>
                <a:cs typeface="+mj-cs"/>
                <a:sym typeface="Impact"/>
              </a:rPr>
              <a:t>Discussion</a:t>
            </a:r>
          </a:p>
        </p:txBody>
      </p:sp>
      <p:sp>
        <p:nvSpPr>
          <p:cNvPr id="23" name="Rectangle 2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 name="Content Placeholder 8">
            <a:extLst>
              <a:ext uri="{FF2B5EF4-FFF2-40B4-BE49-F238E27FC236}">
                <a16:creationId xmlns:a16="http://schemas.microsoft.com/office/drawing/2014/main" id="{32D663C5-9932-49CC-BA7B-EBD2AFF2D857}"/>
              </a:ext>
            </a:extLst>
          </p:cNvPr>
          <p:cNvGraphicFramePr>
            <a:graphicFrameLocks noGrp="1"/>
          </p:cNvGraphicFramePr>
          <p:nvPr>
            <p:ph idx="1"/>
            <p:extLst>
              <p:ext uri="{D42A27DB-BD31-4B8C-83A1-F6EECF244321}">
                <p14:modId xmlns:p14="http://schemas.microsoft.com/office/powerpoint/2010/main" val="421120856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546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42AA-F94C-42DA-9257-4814C0F4BE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0D0D0B-8DA6-4B31-9368-AA759764ECA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8394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850F-A0FA-4AAD-A705-31B810DC3C5F}"/>
              </a:ext>
            </a:extLst>
          </p:cNvPr>
          <p:cNvSpPr>
            <a:spLocks noGrp="1"/>
          </p:cNvSpPr>
          <p:nvPr>
            <p:ph type="title"/>
          </p:nvPr>
        </p:nvSpPr>
        <p:spPr/>
        <p:txBody>
          <a:bodyPr/>
          <a:lstStyle/>
          <a:p>
            <a:r>
              <a:rPr lang="en-US" dirty="0"/>
              <a:t>Next Steps:</a:t>
            </a:r>
          </a:p>
        </p:txBody>
      </p:sp>
      <p:graphicFrame>
        <p:nvGraphicFramePr>
          <p:cNvPr id="9" name="Content Placeholder 2">
            <a:extLst>
              <a:ext uri="{FF2B5EF4-FFF2-40B4-BE49-F238E27FC236}">
                <a16:creationId xmlns:a16="http://schemas.microsoft.com/office/drawing/2014/main" id="{221F1B72-6E26-49A7-8DDE-8A78D52C7C06}"/>
              </a:ext>
            </a:extLst>
          </p:cNvPr>
          <p:cNvGraphicFramePr>
            <a:graphicFrameLocks noGrp="1"/>
          </p:cNvGraphicFramePr>
          <p:nvPr>
            <p:ph idx="1"/>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467192F8-B5A0-4CAA-84E4-2632A8B43DBF}"/>
              </a:ext>
            </a:extLst>
          </p:cNvPr>
          <p:cNvSpPr>
            <a:spLocks noGrp="1"/>
          </p:cNvSpPr>
          <p:nvPr>
            <p:ph type="body" sz="half" idx="2"/>
          </p:nvPr>
        </p:nvSpPr>
        <p:spPr/>
        <p:txBody>
          <a:bodyPr>
            <a:normAutofit/>
          </a:bodyPr>
          <a:lstStyle/>
          <a:p>
            <a:r>
              <a:rPr lang="en-US" sz="2400" dirty="0"/>
              <a:t>What is next in process?</a:t>
            </a:r>
          </a:p>
        </p:txBody>
      </p:sp>
    </p:spTree>
    <p:extLst>
      <p:ext uri="{BB962C8B-B14F-4D97-AF65-F5344CB8AC3E}">
        <p14:creationId xmlns:p14="http://schemas.microsoft.com/office/powerpoint/2010/main" val="1627433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5A1B0A-BCC2-42DB-9F9B-A3D583639C31}"/>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Thank you for your partnership!</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C2B0D43B-54E8-4DAB-8EFF-345540BC6D6A}"/>
              </a:ext>
            </a:extLst>
          </p:cNvPr>
          <p:cNvPicPr>
            <a:picLocks noChangeAspect="1"/>
          </p:cNvPicPr>
          <p:nvPr/>
        </p:nvPicPr>
        <p:blipFill>
          <a:blip r:embed="rId2"/>
          <a:stretch>
            <a:fillRect/>
          </a:stretch>
        </p:blipFill>
        <p:spPr>
          <a:xfrm>
            <a:off x="6942574" y="843562"/>
            <a:ext cx="1991184" cy="674369"/>
          </a:xfrm>
          <a:prstGeom prst="rect">
            <a:avLst/>
          </a:prstGeom>
        </p:spPr>
      </p:pic>
      <p:graphicFrame>
        <p:nvGraphicFramePr>
          <p:cNvPr id="6" name="Content Placeholder 2">
            <a:extLst>
              <a:ext uri="{FF2B5EF4-FFF2-40B4-BE49-F238E27FC236}">
                <a16:creationId xmlns:a16="http://schemas.microsoft.com/office/drawing/2014/main" id="{2F7EB15E-ACA2-459D-8F0B-A10FA665233C}"/>
              </a:ext>
            </a:extLst>
          </p:cNvPr>
          <p:cNvGraphicFramePr>
            <a:graphicFrameLocks noGrp="1"/>
          </p:cNvGraphicFramePr>
          <p:nvPr>
            <p:ph idx="1"/>
            <p:extLst>
              <p:ext uri="{D42A27DB-BD31-4B8C-83A1-F6EECF244321}">
                <p14:modId xmlns:p14="http://schemas.microsoft.com/office/powerpoint/2010/main" val="393236984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317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BFE12E5-9A97-4839-952C-8B69B20BC9E0}"/>
              </a:ext>
            </a:extLst>
          </p:cNvPr>
          <p:cNvGraphicFramePr>
            <a:graphicFrameLocks/>
          </p:cNvGraphicFramePr>
          <p:nvPr>
            <p:extLst>
              <p:ext uri="{D42A27DB-BD31-4B8C-83A1-F6EECF244321}">
                <p14:modId xmlns:p14="http://schemas.microsoft.com/office/powerpoint/2010/main" val="3471579344"/>
              </p:ext>
            </p:extLst>
          </p:nvPr>
        </p:nvGraphicFramePr>
        <p:xfrm>
          <a:off x="3177850" y="1482401"/>
          <a:ext cx="5836299" cy="38931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703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Shape 182"/>
          <p:cNvSpPr txBox="1"/>
          <p:nvPr/>
        </p:nvSpPr>
        <p:spPr>
          <a:xfrm>
            <a:off x="704292" y="-15218"/>
            <a:ext cx="10783416" cy="1573200"/>
          </a:xfrm>
          <a:prstGeom prst="rect">
            <a:avLst/>
          </a:prstGeom>
          <a:noFill/>
          <a:ln>
            <a:noFill/>
          </a:ln>
        </p:spPr>
        <p:txBody>
          <a:bodyPr lIns="121900" tIns="121900" rIns="121900" bIns="1219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Impact"/>
                <a:ea typeface="Impact"/>
                <a:cs typeface="Impact"/>
                <a:sym typeface="Impact"/>
              </a:rPr>
              <a:t>KDOC COMMUNITY ENGAGEMENT </a:t>
            </a:r>
            <a:r>
              <a:rPr kumimoji="0" lang="en" sz="4400" b="0" i="0" u="none" strike="noStrike" kern="1200" cap="none" spc="0" normalizeH="0" baseline="0" noProof="0" dirty="0">
                <a:ln>
                  <a:noFill/>
                </a:ln>
                <a:solidFill>
                  <a:srgbClr val="000000"/>
                </a:solidFill>
                <a:effectLst/>
                <a:uLnTx/>
                <a:uFillTx/>
                <a:latin typeface="Impact"/>
                <a:ea typeface="Impact"/>
                <a:cs typeface="Impact"/>
                <a:sym typeface="Impact"/>
              </a:rPr>
              <a:t>INITIATIVE</a:t>
            </a:r>
          </a:p>
        </p:txBody>
      </p:sp>
      <p:grpSp>
        <p:nvGrpSpPr>
          <p:cNvPr id="183" name="Shape 183"/>
          <p:cNvGrpSpPr/>
          <p:nvPr/>
        </p:nvGrpSpPr>
        <p:grpSpPr>
          <a:xfrm>
            <a:off x="2562843" y="1132442"/>
            <a:ext cx="1401200" cy="80300"/>
            <a:chOff x="1318125" y="1398800"/>
            <a:chExt cx="1050900" cy="60225"/>
          </a:xfrm>
        </p:grpSpPr>
        <p:cxnSp>
          <p:nvCxnSpPr>
            <p:cNvPr id="184" name="Shape 184"/>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85" name="Shape 185"/>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grpSp>
        <p:nvGrpSpPr>
          <p:cNvPr id="186" name="Shape 186"/>
          <p:cNvGrpSpPr/>
          <p:nvPr/>
        </p:nvGrpSpPr>
        <p:grpSpPr>
          <a:xfrm>
            <a:off x="8151582" y="1107218"/>
            <a:ext cx="1401200" cy="80300"/>
            <a:chOff x="1318125" y="1398800"/>
            <a:chExt cx="1050900" cy="60225"/>
          </a:xfrm>
        </p:grpSpPr>
        <p:cxnSp>
          <p:nvCxnSpPr>
            <p:cNvPr id="187" name="Shape 187"/>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88" name="Shape 188"/>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sp>
        <p:nvSpPr>
          <p:cNvPr id="189" name="Shape 189"/>
          <p:cNvSpPr txBox="1"/>
          <p:nvPr/>
        </p:nvSpPr>
        <p:spPr>
          <a:xfrm>
            <a:off x="3174528" y="797748"/>
            <a:ext cx="5844000" cy="614800"/>
          </a:xfrm>
          <a:prstGeom prst="rect">
            <a:avLst/>
          </a:prstGeom>
          <a:noFill/>
          <a:ln>
            <a:noFill/>
          </a:ln>
        </p:spPr>
        <p:txBody>
          <a:bodyPr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FAB40"/>
                </a:solidFill>
                <a:effectLst/>
                <a:uLnTx/>
                <a:uFillTx/>
                <a:latin typeface="Covered By Your Grace"/>
                <a:ea typeface="Covered By Your Grace"/>
                <a:cs typeface="Covered By Your Grace"/>
                <a:sym typeface="Covered By Your Grace"/>
              </a:rPr>
              <a:t>DELIVERABLES</a:t>
            </a:r>
            <a:endParaRPr kumimoji="0" lang="en" sz="3467" b="0" i="0" u="none" strike="noStrike" kern="1200" cap="none" spc="0" normalizeH="0" baseline="0" noProof="0" dirty="0">
              <a:ln>
                <a:noFill/>
              </a:ln>
              <a:solidFill>
                <a:srgbClr val="FFAB40"/>
              </a:solidFill>
              <a:effectLst/>
              <a:uLnTx/>
              <a:uFillTx/>
              <a:latin typeface="Covered By Your Grace"/>
              <a:ea typeface="Covered By Your Grace"/>
              <a:cs typeface="Covered By Your Grace"/>
              <a:sym typeface="Covered By Your Grace"/>
            </a:endParaRPr>
          </a:p>
        </p:txBody>
      </p:sp>
      <p:grpSp>
        <p:nvGrpSpPr>
          <p:cNvPr id="3" name="Group 2"/>
          <p:cNvGrpSpPr/>
          <p:nvPr/>
        </p:nvGrpSpPr>
        <p:grpSpPr>
          <a:xfrm>
            <a:off x="-171167" y="1622862"/>
            <a:ext cx="5254367" cy="4530828"/>
            <a:chOff x="-171167" y="2413813"/>
            <a:chExt cx="5254367" cy="2978729"/>
          </a:xfrm>
        </p:grpSpPr>
        <p:sp>
          <p:nvSpPr>
            <p:cNvPr id="181" name="Shape 181"/>
            <p:cNvSpPr/>
            <p:nvPr/>
          </p:nvSpPr>
          <p:spPr>
            <a:xfrm>
              <a:off x="507202" y="2413813"/>
              <a:ext cx="3691841" cy="2978729"/>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98" name="Shape 198"/>
            <p:cNvSpPr txBox="1"/>
            <p:nvPr/>
          </p:nvSpPr>
          <p:spPr>
            <a:xfrm>
              <a:off x="634225" y="3468047"/>
              <a:ext cx="3480316" cy="934000"/>
            </a:xfrm>
            <a:prstGeom prst="rect">
              <a:avLst/>
            </a:prstGeom>
            <a:noFill/>
            <a:ln>
              <a:noFill/>
            </a:ln>
          </p:spPr>
          <p:txBody>
            <a:bodyPr lIns="121900" tIns="121900" rIns="121900" bIns="1219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Juvenile Justice </a:t>
              </a:r>
              <a:r>
                <a:rPr kumimoji="0" lang="en-US" sz="2400" b="1" i="0" u="none" strike="noStrike" kern="1200" cap="none" spc="0" normalizeH="0" baseline="0" noProof="0" dirty="0">
                  <a:ln>
                    <a:noFill/>
                  </a:ln>
                  <a:solidFill>
                    <a:srgbClr val="000000"/>
                  </a:solidFill>
                  <a:effectLst/>
                  <a:uLnTx/>
                  <a:uFillTx/>
                  <a:latin typeface="Arial"/>
                  <a:ea typeface="+mn-ea"/>
                  <a:cs typeface="+mn-cs"/>
                </a:rPr>
                <a:t>Assessment and Community Engagement Study</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Shape 200"/>
            <p:cNvSpPr txBox="1"/>
            <p:nvPr/>
          </p:nvSpPr>
          <p:spPr>
            <a:xfrm>
              <a:off x="-171167" y="2483252"/>
              <a:ext cx="5254367" cy="885893"/>
            </a:xfrm>
            <a:prstGeom prst="rect">
              <a:avLst/>
            </a:prstGeom>
            <a:noFill/>
            <a:ln>
              <a:noFill/>
            </a:ln>
          </p:spPr>
          <p:txBody>
            <a:bodyPr lIns="121900" tIns="121900" rIns="121900" bIns="1219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Impact"/>
                  <a:ea typeface="Impact"/>
                  <a:cs typeface="Impact"/>
                  <a:sym typeface="Impact"/>
                </a:rPr>
                <a:t>DELIVERABLE</a:t>
              </a:r>
              <a:r>
                <a:rPr kumimoji="0" lang="en" sz="4000" b="0" i="0" u="none" strike="noStrike" kern="1200" cap="none" spc="0" normalizeH="0" baseline="0" noProof="0" dirty="0">
                  <a:ln>
                    <a:noFill/>
                  </a:ln>
                  <a:solidFill>
                    <a:srgbClr val="000000"/>
                  </a:solidFill>
                  <a:effectLst/>
                  <a:uLnTx/>
                  <a:uFillTx/>
                  <a:latin typeface="Impact"/>
                  <a:ea typeface="Impact"/>
                  <a:cs typeface="Impact"/>
                  <a:sym typeface="Impact"/>
                </a:rPr>
                <a:t> 1</a:t>
              </a:r>
            </a:p>
          </p:txBody>
        </p:sp>
      </p:grpSp>
      <p:grpSp>
        <p:nvGrpSpPr>
          <p:cNvPr id="4" name="Group 3"/>
          <p:cNvGrpSpPr/>
          <p:nvPr/>
        </p:nvGrpSpPr>
        <p:grpSpPr>
          <a:xfrm>
            <a:off x="3645047" y="1627076"/>
            <a:ext cx="5254367" cy="4530828"/>
            <a:chOff x="3645047" y="2416886"/>
            <a:chExt cx="5254367" cy="2978729"/>
          </a:xfrm>
        </p:grpSpPr>
        <p:sp>
          <p:nvSpPr>
            <p:cNvPr id="191" name="Shape 191"/>
            <p:cNvSpPr/>
            <p:nvPr/>
          </p:nvSpPr>
          <p:spPr>
            <a:xfrm>
              <a:off x="4353493" y="2416886"/>
              <a:ext cx="3691841" cy="2978729"/>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3" name="Shape 203"/>
            <p:cNvSpPr txBox="1"/>
            <p:nvPr/>
          </p:nvSpPr>
          <p:spPr>
            <a:xfrm>
              <a:off x="4372948" y="2988379"/>
              <a:ext cx="3663570" cy="934000"/>
            </a:xfrm>
            <a:prstGeom prst="rect">
              <a:avLst/>
            </a:prstGeom>
            <a:noFill/>
            <a:ln>
              <a:noFill/>
            </a:ln>
          </p:spPr>
          <p:txBody>
            <a:bodyPr lIns="121900" tIns="121900" rIns="121900" bIns="1219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Strategy recommendations with particular focus</a:t>
              </a:r>
              <a:r>
                <a:rPr kumimoji="0" lang="en-US" sz="2400" b="0" i="0" u="none" strike="noStrike" kern="1200" cap="none" spc="0" normalizeH="0" baseline="0" noProof="0" dirty="0">
                  <a:ln>
                    <a:noFill/>
                  </a:ln>
                  <a:solidFill>
                    <a:srgbClr val="000000"/>
                  </a:solidFill>
                  <a:effectLst/>
                  <a:uLnTx/>
                  <a:uFillTx/>
                  <a:latin typeface="Arial"/>
                  <a:ea typeface="+mn-ea"/>
                  <a:cs typeface="+mn-cs"/>
                </a:rPr>
                <a:t> on: </a:t>
              </a: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Disparities</a:t>
              </a:r>
              <a:r>
                <a:rPr lang="en-US" sz="2800" dirty="0">
                  <a:latin typeface="Quire Sans Pro Light" panose="020B0302040400020003" pitchFamily="34" charset="0"/>
                </a:rPr>
                <a:t> </a:t>
              </a:r>
              <a:r>
                <a:rPr lang="en-US" sz="2400" b="1" dirty="0">
                  <a:solidFill>
                    <a:srgbClr val="000000"/>
                  </a:solidFill>
                  <a:latin typeface="Arial"/>
                </a:rPr>
                <a:t>focus on vulnerable populations </a:t>
              </a:r>
              <a:r>
                <a:rPr kumimoji="0" lang="en-US" sz="2400" b="0" i="0" u="none" strike="noStrike" kern="1200" cap="none" spc="0" normalizeH="0" baseline="0" noProof="0" dirty="0">
                  <a:ln>
                    <a:noFill/>
                  </a:ln>
                  <a:solidFill>
                    <a:srgbClr val="000000"/>
                  </a:solidFill>
                  <a:effectLst/>
                  <a:uLnTx/>
                  <a:uFillTx/>
                  <a:latin typeface="Arial"/>
                  <a:ea typeface="+mn-ea"/>
                  <a:cs typeface="+mn-cs"/>
                </a:rPr>
                <a:t>(RED/DMC; LGBTQI; undocumented youth/families)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9" name="Shape 200"/>
            <p:cNvSpPr txBox="1"/>
            <p:nvPr/>
          </p:nvSpPr>
          <p:spPr>
            <a:xfrm>
              <a:off x="3645047" y="2416887"/>
              <a:ext cx="5254367" cy="592212"/>
            </a:xfrm>
            <a:prstGeom prst="rect">
              <a:avLst/>
            </a:prstGeom>
            <a:noFill/>
            <a:ln>
              <a:noFill/>
            </a:ln>
          </p:spPr>
          <p:txBody>
            <a:bodyPr lIns="121900" tIns="121900" rIns="121900" bIns="1219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Impact"/>
                  <a:ea typeface="Impact"/>
                  <a:cs typeface="Impact"/>
                  <a:sym typeface="Impact"/>
                </a:rPr>
                <a:t>DELIVERABLE</a:t>
              </a:r>
              <a:r>
                <a:rPr kumimoji="0" lang="en" sz="4000" b="0" i="0" u="none" strike="noStrike" kern="1200" cap="none" spc="0" normalizeH="0" baseline="0" noProof="0" dirty="0">
                  <a:ln>
                    <a:noFill/>
                  </a:ln>
                  <a:solidFill>
                    <a:srgbClr val="000000"/>
                  </a:solidFill>
                  <a:effectLst/>
                  <a:uLnTx/>
                  <a:uFillTx/>
                  <a:latin typeface="Impact"/>
                  <a:ea typeface="Impact"/>
                  <a:cs typeface="Impact"/>
                  <a:sym typeface="Impact"/>
                </a:rPr>
                <a:t> 2</a:t>
              </a:r>
            </a:p>
          </p:txBody>
        </p:sp>
      </p:grpSp>
      <p:grpSp>
        <p:nvGrpSpPr>
          <p:cNvPr id="5" name="Group 4"/>
          <p:cNvGrpSpPr/>
          <p:nvPr/>
        </p:nvGrpSpPr>
        <p:grpSpPr>
          <a:xfrm>
            <a:off x="7571060" y="1622862"/>
            <a:ext cx="5254367" cy="4530828"/>
            <a:chOff x="7571060" y="2391554"/>
            <a:chExt cx="5254367" cy="3629871"/>
          </a:xfrm>
        </p:grpSpPr>
        <p:sp>
          <p:nvSpPr>
            <p:cNvPr id="20" name="Shape 191"/>
            <p:cNvSpPr/>
            <p:nvPr/>
          </p:nvSpPr>
          <p:spPr>
            <a:xfrm>
              <a:off x="8199783" y="2391554"/>
              <a:ext cx="3816214" cy="3629871"/>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 name="Shape 198"/>
            <p:cNvSpPr txBox="1"/>
            <p:nvPr/>
          </p:nvSpPr>
          <p:spPr>
            <a:xfrm>
              <a:off x="8260177" y="3471249"/>
              <a:ext cx="3695427" cy="934000"/>
            </a:xfrm>
            <a:prstGeom prst="rect">
              <a:avLst/>
            </a:prstGeom>
            <a:noFill/>
            <a:ln>
              <a:noFill/>
            </a:ln>
          </p:spPr>
          <p:txBody>
            <a:bodyPr lIns="121900" tIns="121900" rIns="121900" bIns="1219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Youth Justice Toolkit</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rPr>
                <a:t>a</a:t>
              </a:r>
              <a:r>
                <a:rPr kumimoji="0" lang="en-US" sz="2400" b="0" i="0" u="none" strike="noStrike" kern="1200" cap="none" spc="0" normalizeH="0" baseline="0" noProof="0" dirty="0" err="1">
                  <a:ln>
                    <a:noFill/>
                  </a:ln>
                  <a:solidFill>
                    <a:srgbClr val="000000"/>
                  </a:solidFill>
                  <a:effectLst/>
                  <a:uLnTx/>
                  <a:uFillTx/>
                  <a:latin typeface="Arial"/>
                  <a:ea typeface="+mn-ea"/>
                  <a:cs typeface="+mn-cs"/>
                </a:rPr>
                <a:t>nd</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Arial"/>
                </a:rPr>
                <a:t>Indicator Dashboard</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 sz="2000" b="1" i="0" u="none" strike="noStrike" kern="1200" cap="none" spc="0" normalizeH="0" baseline="0" noProof="0" dirty="0">
                <a:ln>
                  <a:noFill/>
                </a:ln>
                <a:solidFill>
                  <a:srgbClr val="000000"/>
                </a:solidFill>
                <a:effectLst/>
                <a:uLnTx/>
                <a:uFillTx/>
                <a:latin typeface="Syncopate"/>
                <a:ea typeface="Syncopate"/>
                <a:cs typeface="Syncopate"/>
                <a:sym typeface="Syncopate"/>
              </a:endParaRPr>
            </a:p>
          </p:txBody>
        </p:sp>
        <p:sp>
          <p:nvSpPr>
            <p:cNvPr id="22" name="Shape 200"/>
            <p:cNvSpPr txBox="1"/>
            <p:nvPr/>
          </p:nvSpPr>
          <p:spPr>
            <a:xfrm>
              <a:off x="7571060" y="2497473"/>
              <a:ext cx="5254367" cy="885893"/>
            </a:xfrm>
            <a:prstGeom prst="rect">
              <a:avLst/>
            </a:prstGeom>
            <a:noFill/>
            <a:ln>
              <a:noFill/>
            </a:ln>
          </p:spPr>
          <p:txBody>
            <a:bodyPr lIns="121900" tIns="121900" rIns="121900" bIns="1219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Impact"/>
                  <a:ea typeface="Impact"/>
                  <a:cs typeface="Impact"/>
                  <a:sym typeface="Impact"/>
                </a:rPr>
                <a:t>DELIVERABLE</a:t>
              </a:r>
              <a:r>
                <a:rPr kumimoji="0" lang="en" sz="4000" b="0" i="0" u="none" strike="noStrike" kern="1200" cap="none" spc="0" normalizeH="0" baseline="0" noProof="0" dirty="0">
                  <a:ln>
                    <a:noFill/>
                  </a:ln>
                  <a:solidFill>
                    <a:srgbClr val="000000"/>
                  </a:solidFill>
                  <a:effectLst/>
                  <a:uLnTx/>
                  <a:uFillTx/>
                  <a:latin typeface="Impact"/>
                  <a:ea typeface="Impact"/>
                  <a:cs typeface="Impact"/>
                  <a:sym typeface="Impact"/>
                </a:rPr>
                <a:t> 3</a:t>
              </a:r>
            </a:p>
          </p:txBody>
        </p:sp>
      </p:grpSp>
    </p:spTree>
    <p:extLst>
      <p:ext uri="{BB962C8B-B14F-4D97-AF65-F5344CB8AC3E}">
        <p14:creationId xmlns:p14="http://schemas.microsoft.com/office/powerpoint/2010/main" val="2467649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29661DF-E3EB-4011-9550-0A1E5B49C499}"/>
              </a:ext>
            </a:extLst>
          </p:cNvPr>
          <p:cNvGraphicFramePr>
            <a:graphicFrameLocks/>
          </p:cNvGraphicFramePr>
          <p:nvPr>
            <p:extLst>
              <p:ext uri="{D42A27DB-BD31-4B8C-83A1-F6EECF244321}">
                <p14:modId xmlns:p14="http://schemas.microsoft.com/office/powerpoint/2010/main" val="3413809061"/>
              </p:ext>
            </p:extLst>
          </p:nvPr>
        </p:nvGraphicFramePr>
        <p:xfrm>
          <a:off x="3119340" y="1593420"/>
          <a:ext cx="5953319" cy="36711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5731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5BA3899-20B5-445C-A699-1C073AC52BDD}"/>
              </a:ext>
            </a:extLst>
          </p:cNvPr>
          <p:cNvGraphicFramePr>
            <a:graphicFrameLocks/>
          </p:cNvGraphicFramePr>
          <p:nvPr>
            <p:extLst>
              <p:ext uri="{D42A27DB-BD31-4B8C-83A1-F6EECF244321}">
                <p14:modId xmlns:p14="http://schemas.microsoft.com/office/powerpoint/2010/main" val="3596644391"/>
              </p:ext>
            </p:extLst>
          </p:nvPr>
        </p:nvGraphicFramePr>
        <p:xfrm>
          <a:off x="3260989" y="1635081"/>
          <a:ext cx="5670021" cy="358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040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F07B1-283E-4E3F-9610-37C3C3A998BB}"/>
              </a:ext>
            </a:extLst>
          </p:cNvPr>
          <p:cNvSpPr>
            <a:spLocks noGrp="1"/>
          </p:cNvSpPr>
          <p:nvPr>
            <p:ph type="title"/>
          </p:nvPr>
        </p:nvSpPr>
        <p:spPr>
          <a:xfrm>
            <a:off x="245482" y="3122933"/>
            <a:ext cx="2250866" cy="1197864"/>
          </a:xfrm>
        </p:spPr>
        <p:txBody>
          <a:bodyPr>
            <a:normAutofit fontScale="90000"/>
          </a:bodyPr>
          <a:lstStyle/>
          <a:p>
            <a:pPr algn="ctr"/>
            <a:r>
              <a:rPr lang="en-US" sz="3400" b="1" dirty="0">
                <a:latin typeface="+mn-lt"/>
              </a:rPr>
              <a:t>Youth Justice Toolkit </a:t>
            </a:r>
            <a:br>
              <a:rPr lang="en-US" sz="3400" b="1" dirty="0">
                <a:latin typeface="+mn-lt"/>
              </a:rPr>
            </a:br>
            <a:r>
              <a:rPr lang="en-US" sz="3400" b="1" dirty="0">
                <a:latin typeface="+mn-lt"/>
              </a:rPr>
              <a:t> </a:t>
            </a:r>
            <a:r>
              <a:rPr lang="en-US" sz="3400" dirty="0">
                <a:latin typeface="+mn-lt"/>
              </a:rPr>
              <a:t> </a:t>
            </a:r>
            <a:r>
              <a:rPr lang="en-US" sz="2200" u="sng" dirty="0">
                <a:solidFill>
                  <a:schemeClr val="accent2"/>
                </a:solidFill>
                <a:effectLst/>
                <a:latin typeface="+mn-lt"/>
                <a:ea typeface="Calibri" panose="020F0502020204030204" pitchFamily="34" charset="0"/>
                <a:hlinkClick r:id="rId2">
                  <a:extLst>
                    <a:ext uri="{A12FA001-AC4F-418D-AE19-62706E023703}">
                      <ahyp:hlinkClr xmlns:ahyp="http://schemas.microsoft.com/office/drawing/2018/hyperlinkcolor" val="tx"/>
                    </a:ext>
                  </a:extLst>
                </a:hlinkClick>
              </a:rPr>
              <a:t>https://youthjustice.ctb.ku.edu/</a:t>
            </a:r>
            <a:br>
              <a:rPr lang="en-US" sz="2200" dirty="0">
                <a:solidFill>
                  <a:schemeClr val="accent2"/>
                </a:solidFill>
              </a:rPr>
            </a:br>
            <a:endParaRPr lang="en-US" sz="2200" dirty="0">
              <a:solidFill>
                <a:schemeClr val="accent2"/>
              </a:solidFill>
            </a:endParaRPr>
          </a:p>
        </p:txBody>
      </p:sp>
      <p:sp>
        <p:nvSpPr>
          <p:cNvPr id="3" name="Content Placeholder 2">
            <a:extLst>
              <a:ext uri="{FF2B5EF4-FFF2-40B4-BE49-F238E27FC236}">
                <a16:creationId xmlns:a16="http://schemas.microsoft.com/office/drawing/2014/main" id="{39556F3B-9BEC-41A8-95A0-F031B3261923}"/>
              </a:ext>
            </a:extLst>
          </p:cNvPr>
          <p:cNvSpPr>
            <a:spLocks noGrp="1"/>
          </p:cNvSpPr>
          <p:nvPr>
            <p:ph idx="1"/>
          </p:nvPr>
        </p:nvSpPr>
        <p:spPr>
          <a:xfrm>
            <a:off x="7533314" y="1999578"/>
            <a:ext cx="3823525" cy="4171568"/>
          </a:xfrm>
        </p:spPr>
        <p:txBody>
          <a:bodyPr anchor="ctr">
            <a:normAutofit/>
          </a:bodyPr>
          <a:lstStyle/>
          <a:p>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8934C092-8630-4020-A293-8F90946C4A5A}"/>
              </a:ext>
            </a:extLst>
          </p:cNvPr>
          <p:cNvPicPr>
            <a:picLocks noChangeAspect="1"/>
          </p:cNvPicPr>
          <p:nvPr/>
        </p:nvPicPr>
        <p:blipFill rotWithShape="1">
          <a:blip r:embed="rId3"/>
          <a:srcRect l="7678" t="-1" r="760" b="-3592"/>
          <a:stretch/>
        </p:blipFill>
        <p:spPr>
          <a:xfrm>
            <a:off x="2448596" y="102037"/>
            <a:ext cx="9701422" cy="5652660"/>
          </a:xfrm>
          <a:prstGeom prst="rect">
            <a:avLst/>
          </a:prstGeom>
        </p:spPr>
      </p:pic>
      <p:pic>
        <p:nvPicPr>
          <p:cNvPr id="6" name="Picture 5">
            <a:extLst>
              <a:ext uri="{FF2B5EF4-FFF2-40B4-BE49-F238E27FC236}">
                <a16:creationId xmlns:a16="http://schemas.microsoft.com/office/drawing/2014/main" id="{946F06CB-DF3C-48F1-A792-F39956B3DBD8}"/>
              </a:ext>
            </a:extLst>
          </p:cNvPr>
          <p:cNvPicPr>
            <a:picLocks noChangeAspect="1"/>
          </p:cNvPicPr>
          <p:nvPr/>
        </p:nvPicPr>
        <p:blipFill>
          <a:blip r:embed="rId4"/>
          <a:stretch>
            <a:fillRect/>
          </a:stretch>
        </p:blipFill>
        <p:spPr>
          <a:xfrm>
            <a:off x="0" y="5675376"/>
            <a:ext cx="12192000" cy="1182624"/>
          </a:xfrm>
          <a:prstGeom prst="rect">
            <a:avLst/>
          </a:prstGeom>
        </p:spPr>
      </p:pic>
    </p:spTree>
    <p:extLst>
      <p:ext uri="{BB962C8B-B14F-4D97-AF65-F5344CB8AC3E}">
        <p14:creationId xmlns:p14="http://schemas.microsoft.com/office/powerpoint/2010/main" val="134358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E403-EC83-4DAA-94C6-5D62C83A7DCB}"/>
              </a:ext>
            </a:extLst>
          </p:cNvPr>
          <p:cNvSpPr>
            <a:spLocks noGrp="1"/>
          </p:cNvSpPr>
          <p:nvPr>
            <p:ph type="title"/>
          </p:nvPr>
        </p:nvSpPr>
        <p:spPr>
          <a:xfrm>
            <a:off x="1005331" y="253401"/>
            <a:ext cx="5277333" cy="1325563"/>
          </a:xfrm>
        </p:spPr>
        <p:txBody>
          <a:bodyPr>
            <a:normAutofit/>
          </a:bodyPr>
          <a:lstStyle/>
          <a:p>
            <a:r>
              <a:rPr lang="en-US" dirty="0">
                <a:latin typeface="+mn-lt"/>
              </a:rPr>
              <a:t>Indicator Dashboard</a:t>
            </a:r>
          </a:p>
        </p:txBody>
      </p:sp>
      <p:sp>
        <p:nvSpPr>
          <p:cNvPr id="25" name="Content Placeholder 15">
            <a:extLst>
              <a:ext uri="{FF2B5EF4-FFF2-40B4-BE49-F238E27FC236}">
                <a16:creationId xmlns:a16="http://schemas.microsoft.com/office/drawing/2014/main" id="{5F006BE4-FE9E-4D18-A031-37A13CDEFD38}"/>
              </a:ext>
            </a:extLst>
          </p:cNvPr>
          <p:cNvSpPr>
            <a:spLocks noGrp="1"/>
          </p:cNvSpPr>
          <p:nvPr>
            <p:ph idx="1"/>
          </p:nvPr>
        </p:nvSpPr>
        <p:spPr>
          <a:xfrm>
            <a:off x="6394149" y="247316"/>
            <a:ext cx="5272888" cy="1325563"/>
          </a:xfrm>
        </p:spPr>
        <p:txBody>
          <a:bodyPr anchor="t">
            <a:normAutofit/>
          </a:bodyPr>
          <a:lstStyle/>
          <a:p>
            <a:r>
              <a:rPr lang="en-US" sz="2400" dirty="0"/>
              <a:t>Access over 25 Measures </a:t>
            </a:r>
          </a:p>
          <a:p>
            <a:r>
              <a:rPr lang="en-US" sz="2400" dirty="0"/>
              <a:t>Guided by the 10 Essential Questions for Juvenile Justice</a:t>
            </a:r>
          </a:p>
        </p:txBody>
      </p:sp>
      <p:pic>
        <p:nvPicPr>
          <p:cNvPr id="6" name="Picture 5">
            <a:extLst>
              <a:ext uri="{FF2B5EF4-FFF2-40B4-BE49-F238E27FC236}">
                <a16:creationId xmlns:a16="http://schemas.microsoft.com/office/drawing/2014/main" id="{A635D889-3BCB-4725-AF52-7582FE4363B7}"/>
              </a:ext>
            </a:extLst>
          </p:cNvPr>
          <p:cNvPicPr>
            <a:picLocks noChangeAspect="1"/>
          </p:cNvPicPr>
          <p:nvPr/>
        </p:nvPicPr>
        <p:blipFill>
          <a:blip r:embed="rId2"/>
          <a:stretch>
            <a:fillRect/>
          </a:stretch>
        </p:blipFill>
        <p:spPr>
          <a:xfrm>
            <a:off x="524963" y="1873234"/>
            <a:ext cx="5438815" cy="4267231"/>
          </a:xfrm>
          <a:prstGeom prst="rect">
            <a:avLst/>
          </a:prstGeom>
        </p:spPr>
      </p:pic>
      <p:pic>
        <p:nvPicPr>
          <p:cNvPr id="9" name="Picture 8">
            <a:extLst>
              <a:ext uri="{FF2B5EF4-FFF2-40B4-BE49-F238E27FC236}">
                <a16:creationId xmlns:a16="http://schemas.microsoft.com/office/drawing/2014/main" id="{A4652D62-61DA-440B-AE82-87D864744700}"/>
              </a:ext>
            </a:extLst>
          </p:cNvPr>
          <p:cNvPicPr>
            <a:picLocks noChangeAspect="1"/>
          </p:cNvPicPr>
          <p:nvPr/>
        </p:nvPicPr>
        <p:blipFill>
          <a:blip r:embed="rId3"/>
          <a:stretch>
            <a:fillRect/>
          </a:stretch>
        </p:blipFill>
        <p:spPr>
          <a:xfrm>
            <a:off x="6414454" y="2530359"/>
            <a:ext cx="6229396" cy="3438550"/>
          </a:xfrm>
          <a:prstGeom prst="rect">
            <a:avLst/>
          </a:prstGeom>
        </p:spPr>
      </p:pic>
    </p:spTree>
    <p:extLst>
      <p:ext uri="{BB962C8B-B14F-4D97-AF65-F5344CB8AC3E}">
        <p14:creationId xmlns:p14="http://schemas.microsoft.com/office/powerpoint/2010/main" val="388066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87765-44BB-41B4-868A-0FC0ACCC41BC}"/>
              </a:ext>
            </a:extLst>
          </p:cNvPr>
          <p:cNvSpPr>
            <a:spLocks noGrp="1"/>
          </p:cNvSpPr>
          <p:nvPr>
            <p:ph type="title"/>
          </p:nvPr>
        </p:nvSpPr>
        <p:spPr>
          <a:xfrm>
            <a:off x="6735884" y="1889253"/>
            <a:ext cx="4813072" cy="3686015"/>
          </a:xfrm>
        </p:spPr>
        <p:txBody>
          <a:bodyPr vert="horz" lIns="91440" tIns="45720" rIns="91440" bIns="45720" rtlCol="0" anchor="b">
            <a:normAutofit fontScale="90000"/>
          </a:bodyPr>
          <a:lstStyle/>
          <a:p>
            <a:r>
              <a:rPr lang="en-US" sz="8000" dirty="0">
                <a:solidFill>
                  <a:schemeClr val="tx1">
                    <a:lumMod val="85000"/>
                    <a:lumOff val="15000"/>
                  </a:schemeClr>
                </a:solidFill>
              </a:rPr>
              <a:t>Wyandotte County Youth Justice Study</a:t>
            </a:r>
          </a:p>
        </p:txBody>
      </p:sp>
      <p:pic>
        <p:nvPicPr>
          <p:cNvPr id="4" name="Picture 3">
            <a:extLst>
              <a:ext uri="{FF2B5EF4-FFF2-40B4-BE49-F238E27FC236}">
                <a16:creationId xmlns:a16="http://schemas.microsoft.com/office/drawing/2014/main" id="{C6DBDF05-4C4C-41D5-8B29-12A2BCC54468}"/>
              </a:ext>
            </a:extLst>
          </p:cNvPr>
          <p:cNvPicPr>
            <a:picLocks noChangeAspect="1"/>
          </p:cNvPicPr>
          <p:nvPr/>
        </p:nvPicPr>
        <p:blipFill rotWithShape="1">
          <a:blip r:embed="rId2"/>
          <a:srcRect t="9437" r="2" b="2"/>
          <a:stretch/>
        </p:blipFill>
        <p:spPr>
          <a:xfrm>
            <a:off x="1" y="10"/>
            <a:ext cx="6096000" cy="6857990"/>
          </a:xfrm>
          <a:prstGeom prst="rect">
            <a:avLst/>
          </a:prstGeom>
        </p:spPr>
      </p:pic>
      <p:cxnSp>
        <p:nvCxnSpPr>
          <p:cNvPr id="17" name="Straight Connector 16">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65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61" y="535608"/>
            <a:ext cx="3803276" cy="5454400"/>
          </a:xfrm>
        </p:spPr>
        <p:txBody>
          <a:bodyPr/>
          <a:lstStyle/>
          <a:p>
            <a:pPr algn="ctr"/>
            <a:r>
              <a:rPr lang="en-US" dirty="0"/>
              <a:t>Change</a:t>
            </a:r>
            <a:br>
              <a:rPr lang="en-US" dirty="0"/>
            </a:br>
            <a:r>
              <a:rPr lang="en-US" dirty="0">
                <a:solidFill>
                  <a:schemeClr val="accent4"/>
                </a:solidFill>
              </a:rPr>
              <a:t>Levers</a:t>
            </a:r>
            <a:endParaRPr lang="en-US" dirty="0"/>
          </a:p>
        </p:txBody>
      </p:sp>
      <p:graphicFrame>
        <p:nvGraphicFramePr>
          <p:cNvPr id="3" name="Diagram 2"/>
          <p:cNvGraphicFramePr/>
          <p:nvPr/>
        </p:nvGraphicFramePr>
        <p:xfrm>
          <a:off x="1679429" y="402747"/>
          <a:ext cx="11182729" cy="5720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42054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4B5E910BEC714FAA100BEFF9963309" ma:contentTypeVersion="4" ma:contentTypeDescription="Create a new document." ma:contentTypeScope="" ma:versionID="faa085a9f7a28c25831d027bd00f249b">
  <xsd:schema xmlns:xsd="http://www.w3.org/2001/XMLSchema" xmlns:xs="http://www.w3.org/2001/XMLSchema" xmlns:p="http://schemas.microsoft.com/office/2006/metadata/properties" xmlns:ns2="4e72a2ed-0f98-45ec-a355-a1a37678a8a0" targetNamespace="http://schemas.microsoft.com/office/2006/metadata/properties" ma:root="true" ma:fieldsID="28a3ab5b8f7fd711d01d8d1969710f34" ns2:_="">
    <xsd:import namespace="4e72a2ed-0f98-45ec-a355-a1a37678a8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2a2ed-0f98-45ec-a355-a1a37678a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B8ABEB-E58B-426E-8D80-033A362369A6}"/>
</file>

<file path=customXml/itemProps2.xml><?xml version="1.0" encoding="utf-8"?>
<ds:datastoreItem xmlns:ds="http://schemas.openxmlformats.org/officeDocument/2006/customXml" ds:itemID="{3412E1E7-2638-4755-B919-CB0E782607BF}"/>
</file>

<file path=customXml/itemProps3.xml><?xml version="1.0" encoding="utf-8"?>
<ds:datastoreItem xmlns:ds="http://schemas.openxmlformats.org/officeDocument/2006/customXml" ds:itemID="{6F5DE7D1-412B-44F5-9FCC-91B9A57C7909}"/>
</file>

<file path=docProps/app.xml><?xml version="1.0" encoding="utf-8"?>
<Properties xmlns="http://schemas.openxmlformats.org/officeDocument/2006/extended-properties" xmlns:vt="http://schemas.openxmlformats.org/officeDocument/2006/docPropsVTypes">
  <TotalTime>595</TotalTime>
  <Words>2634</Words>
  <Application>Microsoft Office PowerPoint</Application>
  <PresentationFormat>Widescreen</PresentationFormat>
  <Paragraphs>327</Paragraphs>
  <Slides>51</Slides>
  <Notes>12</Notes>
  <HiddenSlides>3</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51</vt:i4>
      </vt:variant>
    </vt:vector>
  </HeadingPairs>
  <TitlesOfParts>
    <vt:vector size="67" baseType="lpstr">
      <vt:lpstr>Arial</vt:lpstr>
      <vt:lpstr>Calibri</vt:lpstr>
      <vt:lpstr>Calibri Light</vt:lpstr>
      <vt:lpstr>Covered By Your Grace</vt:lpstr>
      <vt:lpstr>Impact</vt:lpstr>
      <vt:lpstr>Ostrich Sans Medium</vt:lpstr>
      <vt:lpstr>Quire Sans</vt:lpstr>
      <vt:lpstr>Quire Sans Pro Light</vt:lpstr>
      <vt:lpstr>Syncopate</vt:lpstr>
      <vt:lpstr>Times New Roman</vt:lpstr>
      <vt:lpstr>TimesNewRoman</vt:lpstr>
      <vt:lpstr>Whitney Book</vt:lpstr>
      <vt:lpstr>Whitney BookSC</vt:lpstr>
      <vt:lpstr>Wingdings</vt:lpstr>
      <vt:lpstr>Retrospect</vt:lpstr>
      <vt:lpstr>Office Theme</vt:lpstr>
      <vt:lpstr>Youth Justice Community Engagement Study with the Crawford County Restorative Justice Authority (JD #11) </vt:lpstr>
      <vt:lpstr>KDOC Pilot Project </vt:lpstr>
      <vt:lpstr>PowerPoint Presentation</vt:lpstr>
      <vt:lpstr>PowerPoint Presentation</vt:lpstr>
      <vt:lpstr>PowerPoint Presentation</vt:lpstr>
      <vt:lpstr>Youth Justice Toolkit    https://youthjustice.ctb.ku.edu/ </vt:lpstr>
      <vt:lpstr>Indicator Dashboard</vt:lpstr>
      <vt:lpstr>Wyandotte County Youth Justice Study</vt:lpstr>
      <vt:lpstr>Change Levers</vt:lpstr>
      <vt:lpstr>What do we care about and why?</vt:lpstr>
      <vt:lpstr>Assessment Questions of Interest:                                                                       What do we want to know or better understand about the juvenile justice system and/or youth involvement?</vt:lpstr>
      <vt:lpstr>Why? What?</vt:lpstr>
      <vt:lpstr>Study Process</vt:lpstr>
      <vt:lpstr>PowerPoint Presentation</vt:lpstr>
      <vt:lpstr>PowerPoint Presentation</vt:lpstr>
      <vt:lpstr>Assessment Process Summary</vt:lpstr>
      <vt:lpstr>Elements of Needs &amp; Resources Assessment:</vt:lpstr>
      <vt:lpstr>Wyandotte County Example</vt:lpstr>
      <vt:lpstr>Juvenile Justice Needs and Resource Assessment</vt:lpstr>
      <vt:lpstr>PowerPoint Presentation</vt:lpstr>
      <vt:lpstr>PowerPoint Presentation</vt:lpstr>
      <vt:lpstr>Strategy Recommendations </vt:lpstr>
      <vt:lpstr>WYCO Challenges and Strength</vt:lpstr>
      <vt:lpstr>Crawford County Preliminary Data Review and Senemaking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Thank you for your partnership!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 Jerry A.</dc:creator>
  <cp:lastModifiedBy>Watson-Thompson, Jomella J</cp:lastModifiedBy>
  <cp:revision>24</cp:revision>
  <dcterms:created xsi:type="dcterms:W3CDTF">2020-10-05T21:13:44Z</dcterms:created>
  <dcterms:modified xsi:type="dcterms:W3CDTF">2021-08-05T13:59:18Z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0x010100854B5E910BEC714FAA100BEFF9963309</vt:lpwstr>
  </property>
</Properties>
</file>